
<file path=[Content_Types].xml><?xml version="1.0" encoding="utf-8"?>
<Types xmlns="http://schemas.openxmlformats.org/package/2006/content-types">
  <Default Extension="png" ContentType="image/png"/>
  <Default Extension="jpeg" ContentType="image/jpeg"/>
  <Default Extension="emf" ContentType="image/x-emf"/>
  <Default Extension="mov" ContentType="video/unknown"/>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avi" ContentType="video/avi"/>
  <Default Extension="sldx" ContentType="application/vnd.openxmlformats-officedocument.presentationml.slide"/>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handoutMasterIdLst>
    <p:handoutMasterId r:id="rId50"/>
  </p:handoutMasterIdLst>
  <p:sldIdLst>
    <p:sldId id="1757" r:id="rId2"/>
    <p:sldId id="1088" r:id="rId3"/>
    <p:sldId id="1091" r:id="rId4"/>
    <p:sldId id="1092" r:id="rId5"/>
    <p:sldId id="1093" r:id="rId6"/>
    <p:sldId id="1144" r:id="rId7"/>
    <p:sldId id="1095" r:id="rId8"/>
    <p:sldId id="1257" r:id="rId9"/>
    <p:sldId id="1903" r:id="rId10"/>
    <p:sldId id="1904" r:id="rId11"/>
    <p:sldId id="1099" r:id="rId12"/>
    <p:sldId id="1100" r:id="rId13"/>
    <p:sldId id="1241" r:id="rId14"/>
    <p:sldId id="1155" r:id="rId15"/>
    <p:sldId id="1154" r:id="rId16"/>
    <p:sldId id="1105" r:id="rId17"/>
    <p:sldId id="1106" r:id="rId18"/>
    <p:sldId id="1792" r:id="rId19"/>
    <p:sldId id="1793" r:id="rId20"/>
    <p:sldId id="1794" r:id="rId21"/>
    <p:sldId id="1847" r:id="rId22"/>
    <p:sldId id="1895" r:id="rId23"/>
    <p:sldId id="1850" r:id="rId24"/>
    <p:sldId id="1758" r:id="rId25"/>
    <p:sldId id="1777" r:id="rId26"/>
    <p:sldId id="1778" r:id="rId27"/>
    <p:sldId id="1779" r:id="rId28"/>
    <p:sldId id="1780" r:id="rId29"/>
    <p:sldId id="1781" r:id="rId30"/>
    <p:sldId id="1783" r:id="rId31"/>
    <p:sldId id="1906" r:id="rId32"/>
    <p:sldId id="1784" r:id="rId33"/>
    <p:sldId id="1785" r:id="rId34"/>
    <p:sldId id="1786" r:id="rId35"/>
    <p:sldId id="1788" r:id="rId36"/>
    <p:sldId id="1107" r:id="rId37"/>
    <p:sldId id="1646" r:id="rId38"/>
    <p:sldId id="1115" r:id="rId39"/>
    <p:sldId id="1116" r:id="rId40"/>
    <p:sldId id="1852" r:id="rId41"/>
    <p:sldId id="1291" r:id="rId42"/>
    <p:sldId id="1130" r:id="rId43"/>
    <p:sldId id="1294" r:id="rId44"/>
    <p:sldId id="1295" r:id="rId45"/>
    <p:sldId id="1297" r:id="rId46"/>
    <p:sldId id="1749" r:id="rId47"/>
    <p:sldId id="1861" r:id="rId48"/>
  </p:sldIdLst>
  <p:sldSz cx="9144000" cy="6858000" type="screen4x3"/>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A1E"/>
    <a:srgbClr val="000308"/>
    <a:srgbClr val="00040C"/>
    <a:srgbClr val="CC0000"/>
    <a:srgbClr val="DDDDDD"/>
    <a:srgbClr val="996633"/>
    <a:srgbClr val="CC99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34587" autoAdjust="0"/>
    <p:restoredTop sz="86427" autoAdjust="0"/>
  </p:normalViewPr>
  <p:slideViewPr>
    <p:cSldViewPr>
      <p:cViewPr>
        <p:scale>
          <a:sx n="76" d="100"/>
          <a:sy n="76" d="100"/>
        </p:scale>
        <p:origin x="-2362" y="-643"/>
      </p:cViewPr>
      <p:guideLst>
        <p:guide orient="horz" pos="2160"/>
        <p:guide pos="2880"/>
      </p:guideLst>
    </p:cSldViewPr>
  </p:slideViewPr>
  <p:outlineViewPr>
    <p:cViewPr>
      <p:scale>
        <a:sx n="33" d="100"/>
        <a:sy n="33" d="100"/>
      </p:scale>
      <p:origin x="0" y="1372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A2EEDBA-CEAF-4404-A849-3F33ED9DF0EA}" type="datetimeFigureOut">
              <a:rPr lang="en-US" smtClean="0"/>
              <a:t>12/17/2014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9D7991-65A2-40CD-B368-2645EAE88B35}" type="slidenum">
              <a:rPr lang="en-US" smtClean="0"/>
              <a:t>‹#›</a:t>
            </a:fld>
            <a:endParaRPr lang="en-US"/>
          </a:p>
        </p:txBody>
      </p:sp>
    </p:spTree>
    <p:extLst>
      <p:ext uri="{BB962C8B-B14F-4D97-AF65-F5344CB8AC3E}">
        <p14:creationId xmlns:p14="http://schemas.microsoft.com/office/powerpoint/2010/main" val="2038249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D565EA-5753-47DB-AF3A-D38E0EC78362}" type="datetimeFigureOut">
              <a:rPr lang="en-US" smtClean="0"/>
              <a:pPr/>
              <a:t>12/17/2014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1DDAA5-1F6B-42B8-A604-11AE761FD424}" type="slidenum">
              <a:rPr lang="en-US" smtClean="0"/>
              <a:pPr/>
              <a:t>‹#›</a:t>
            </a:fld>
            <a:endParaRPr lang="en-US"/>
          </a:p>
        </p:txBody>
      </p:sp>
    </p:spTree>
    <p:extLst>
      <p:ext uri="{BB962C8B-B14F-4D97-AF65-F5344CB8AC3E}">
        <p14:creationId xmlns:p14="http://schemas.microsoft.com/office/powerpoint/2010/main" val="3108512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B7FE2-B9BB-433F-8C98-71544E448DFF}" type="slidenum">
              <a:rPr lang="en-US" smtClean="0"/>
              <a:pPr/>
              <a:t>23</a:t>
            </a:fld>
            <a:endParaRPr lang="en-US"/>
          </a:p>
        </p:txBody>
      </p:sp>
    </p:spTree>
    <p:extLst>
      <p:ext uri="{BB962C8B-B14F-4D97-AF65-F5344CB8AC3E}">
        <p14:creationId xmlns:p14="http://schemas.microsoft.com/office/powerpoint/2010/main" val="2695004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DB0E466E-02B7-4F16-B184-0163C6DA35EC}" type="datetimeFigureOut">
              <a:rPr lang="en-US" smtClean="0"/>
              <a:pPr/>
              <a:t>12/17/2014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AE64765-F20C-49AA-8BD8-5FD78806491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DB0E466E-02B7-4F16-B184-0163C6DA35EC}" type="datetimeFigureOut">
              <a:rPr lang="en-US" smtClean="0"/>
              <a:pPr/>
              <a:t>12/17/2014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AE64765-F20C-49AA-8BD8-5FD78806491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DB0E466E-02B7-4F16-B184-0163C6DA35EC}" type="datetimeFigureOut">
              <a:rPr lang="en-US" smtClean="0"/>
              <a:pPr/>
              <a:t>12/17/2014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AE64765-F20C-49AA-8BD8-5FD78806491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DB0E466E-02B7-4F16-B184-0163C6DA35EC}" type="datetimeFigureOut">
              <a:rPr lang="en-US" smtClean="0"/>
              <a:pPr/>
              <a:t>12/17/2014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AE64765-F20C-49AA-8BD8-5FD78806491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DB0E466E-02B7-4F16-B184-0163C6DA35EC}" type="datetimeFigureOut">
              <a:rPr lang="en-US" smtClean="0"/>
              <a:pPr/>
              <a:t>12/17/2014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AE64765-F20C-49AA-8BD8-5FD78806491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DB0E466E-02B7-4F16-B184-0163C6DA35EC}" type="datetimeFigureOut">
              <a:rPr lang="en-US" smtClean="0"/>
              <a:pPr/>
              <a:t>12/17/2014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AE64765-F20C-49AA-8BD8-5FD78806491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DB0E466E-02B7-4F16-B184-0163C6DA35EC}" type="datetimeFigureOut">
              <a:rPr lang="en-US" smtClean="0"/>
              <a:pPr/>
              <a:t>12/17/2014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AE64765-F20C-49AA-8BD8-5FD78806491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DB0E466E-02B7-4F16-B184-0163C6DA35EC}" type="datetimeFigureOut">
              <a:rPr lang="en-US" smtClean="0"/>
              <a:pPr/>
              <a:t>12/17/2014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7AE64765-F20C-49AA-8BD8-5FD78806491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DB0E466E-02B7-4F16-B184-0163C6DA35EC}" type="datetimeFigureOut">
              <a:rPr lang="en-US" smtClean="0"/>
              <a:pPr/>
              <a:t>12/17/2014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7AE64765-F20C-49AA-8BD8-5FD78806491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B0E466E-02B7-4F16-B184-0163C6DA35EC}" type="datetimeFigureOut">
              <a:rPr lang="en-US" smtClean="0"/>
              <a:pPr/>
              <a:t>12/17/2014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AE64765-F20C-49AA-8BD8-5FD78806491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B0E466E-02B7-4F16-B184-0163C6DA35EC}" type="datetimeFigureOut">
              <a:rPr lang="en-US" smtClean="0"/>
              <a:pPr/>
              <a:t>12/17/2014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AE64765-F20C-49AA-8BD8-5FD78806491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fld id="{DB0E466E-02B7-4F16-B184-0163C6DA35EC}" type="datetimeFigureOut">
              <a:rPr lang="en-US" smtClean="0"/>
              <a:pPr/>
              <a:t>12/17/2014</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fld id="{7AE64765-F20C-49AA-8BD8-5FD788064911}"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charset="0"/>
        </a:defRPr>
      </a:lvl2pPr>
      <a:lvl3pPr algn="ctr" rtl="0" eaLnBrk="1" fontAlgn="base" hangingPunct="1">
        <a:spcBef>
          <a:spcPct val="0"/>
        </a:spcBef>
        <a:spcAft>
          <a:spcPct val="0"/>
        </a:spcAft>
        <a:defRPr sz="4400">
          <a:solidFill>
            <a:schemeClr val="tx2"/>
          </a:solidFill>
          <a:latin typeface="Times New Roman" charset="0"/>
        </a:defRPr>
      </a:lvl3pPr>
      <a:lvl4pPr algn="ctr" rtl="0" eaLnBrk="1" fontAlgn="base" hangingPunct="1">
        <a:spcBef>
          <a:spcPct val="0"/>
        </a:spcBef>
        <a:spcAft>
          <a:spcPct val="0"/>
        </a:spcAft>
        <a:defRPr sz="4400">
          <a:solidFill>
            <a:schemeClr val="tx2"/>
          </a:solidFill>
          <a:latin typeface="Times New Roman" charset="0"/>
        </a:defRPr>
      </a:lvl4pPr>
      <a:lvl5pPr algn="ctr" rtl="0" eaLnBrk="1" fontAlgn="base" hangingPunct="1">
        <a:spcBef>
          <a:spcPct val="0"/>
        </a:spcBef>
        <a:spcAft>
          <a:spcPct val="0"/>
        </a:spcAft>
        <a:defRPr sz="4400">
          <a:solidFill>
            <a:schemeClr val="tx2"/>
          </a:solidFill>
          <a:latin typeface="Times New Roman" charset="0"/>
        </a:defRPr>
      </a:lvl5pPr>
      <a:lvl6pPr marL="457200" algn="ctr" rtl="0" eaLnBrk="1" fontAlgn="base" hangingPunct="1">
        <a:spcBef>
          <a:spcPct val="0"/>
        </a:spcBef>
        <a:spcAft>
          <a:spcPct val="0"/>
        </a:spcAft>
        <a:defRPr sz="4400">
          <a:solidFill>
            <a:schemeClr val="tx2"/>
          </a:solidFill>
          <a:latin typeface="Times New Roman" charset="0"/>
        </a:defRPr>
      </a:lvl6pPr>
      <a:lvl7pPr marL="914400" algn="ctr" rtl="0" eaLnBrk="1" fontAlgn="base" hangingPunct="1">
        <a:spcBef>
          <a:spcPct val="0"/>
        </a:spcBef>
        <a:spcAft>
          <a:spcPct val="0"/>
        </a:spcAft>
        <a:defRPr sz="4400">
          <a:solidFill>
            <a:schemeClr val="tx2"/>
          </a:solidFill>
          <a:latin typeface="Times New Roman" charset="0"/>
        </a:defRPr>
      </a:lvl7pPr>
      <a:lvl8pPr marL="1371600" algn="ctr" rtl="0" eaLnBrk="1" fontAlgn="base" hangingPunct="1">
        <a:spcBef>
          <a:spcPct val="0"/>
        </a:spcBef>
        <a:spcAft>
          <a:spcPct val="0"/>
        </a:spcAft>
        <a:defRPr sz="4400">
          <a:solidFill>
            <a:schemeClr val="tx2"/>
          </a:solidFill>
          <a:latin typeface="Times New Roman" charset="0"/>
        </a:defRPr>
      </a:lvl8pPr>
      <a:lvl9pPr marL="1828800" algn="ctr" rtl="0" eaLnBrk="1" fontAlgn="base" hangingPunct="1">
        <a:spcBef>
          <a:spcPct val="0"/>
        </a:spcBef>
        <a:spcAft>
          <a:spcPct val="0"/>
        </a:spcAft>
        <a:defRPr sz="4400">
          <a:solidFill>
            <a:schemeClr val="tx2"/>
          </a:solidFill>
          <a:latin typeface="Times New Roman"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wmv"/><Relationship Id="rId1" Type="http://schemas.openxmlformats.org/officeDocument/2006/relationships/video" Target="NULL" TargetMode="Externa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wmv"/><Relationship Id="rId1" Type="http://schemas.openxmlformats.org/officeDocument/2006/relationships/video" Target="NULL" TargetMode="Externa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avi"/><Relationship Id="rId1" Type="http://schemas.microsoft.com/office/2007/relationships/media" Target="../media/media9.avi"/><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PowerPoint_Slide1.sld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13639" cy="661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450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endParaRPr lang="en-US"/>
          </a:p>
        </p:txBody>
      </p:sp>
      <p:sp>
        <p:nvSpPr>
          <p:cNvPr id="117763" name="Rectangle 3"/>
          <p:cNvSpPr>
            <a:spLocks noGrp="1" noChangeArrowheads="1"/>
          </p:cNvSpPr>
          <p:nvPr>
            <p:ph idx="1"/>
          </p:nvPr>
        </p:nvSpPr>
        <p:spPr/>
        <p:txBody>
          <a:bodyPr/>
          <a:lstStyle/>
          <a:p>
            <a:endParaRPr lang="en-US"/>
          </a:p>
        </p:txBody>
      </p:sp>
      <p:pic>
        <p:nvPicPr>
          <p:cNvPr id="117764" name="Picture 4" descr="C:\Documents and Settings\Richard A. Hoppmann .USC-K49UKAT3V8Y\My Documents\My Pictures\GE label 5.jpg"/>
          <p:cNvPicPr>
            <a:picLocks noChangeAspect="1" noChangeArrowheads="1"/>
          </p:cNvPicPr>
          <p:nvPr/>
        </p:nvPicPr>
        <p:blipFill rotWithShape="1">
          <a:blip r:embed="rId2" cstate="print"/>
          <a:srcRect l="9175" t="4735" r="9528" b="9631"/>
          <a:stretch/>
        </p:blipFill>
        <p:spPr bwMode="auto">
          <a:xfrm>
            <a:off x="1066800" y="304800"/>
            <a:ext cx="7233405" cy="6157750"/>
          </a:xfrm>
          <a:prstGeom prst="rect">
            <a:avLst/>
          </a:prstGeom>
          <a:noFill/>
        </p:spPr>
      </p:pic>
    </p:spTree>
    <p:extLst>
      <p:ext uri="{BB962C8B-B14F-4D97-AF65-F5344CB8AC3E}">
        <p14:creationId xmlns:p14="http://schemas.microsoft.com/office/powerpoint/2010/main" val="24986621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0"/>
            <a:ext cx="7772400" cy="1371600"/>
          </a:xfrm>
        </p:spPr>
        <p:txBody>
          <a:bodyPr/>
          <a:lstStyle/>
          <a:p>
            <a:r>
              <a:rPr lang="en-US" sz="3600" u="sng" dirty="0">
                <a:solidFill>
                  <a:srgbClr val="FFFF00"/>
                </a:solidFill>
              </a:rPr>
              <a:t>Results of M1 Practical</a:t>
            </a:r>
          </a:p>
        </p:txBody>
      </p:sp>
      <p:sp>
        <p:nvSpPr>
          <p:cNvPr id="21507" name="Rectangle 3"/>
          <p:cNvSpPr>
            <a:spLocks noGrp="1" noChangeArrowheads="1"/>
          </p:cNvSpPr>
          <p:nvPr>
            <p:ph idx="1"/>
          </p:nvPr>
        </p:nvSpPr>
        <p:spPr>
          <a:xfrm>
            <a:off x="152400" y="1371600"/>
            <a:ext cx="8991600" cy="5181600"/>
          </a:xfrm>
        </p:spPr>
        <p:txBody>
          <a:bodyPr/>
          <a:lstStyle/>
          <a:p>
            <a:pPr>
              <a:lnSpc>
                <a:spcPct val="150000"/>
              </a:lnSpc>
              <a:buSzPct val="100000"/>
              <a:buBlip>
                <a:blip r:embed="rId2"/>
              </a:buBlip>
            </a:pPr>
            <a:r>
              <a:rPr lang="en-US" dirty="0"/>
              <a:t>All students easily completed the exercise within the allotted time of 15 minutes.</a:t>
            </a:r>
          </a:p>
          <a:p>
            <a:pPr>
              <a:lnSpc>
                <a:spcPct val="150000"/>
              </a:lnSpc>
              <a:buSzPct val="100000"/>
              <a:buBlip>
                <a:blip r:embed="rId2"/>
              </a:buBlip>
            </a:pPr>
            <a:r>
              <a:rPr lang="en-US" dirty="0"/>
              <a:t>Maximum possible score for the OSCE = 50 points</a:t>
            </a:r>
          </a:p>
          <a:p>
            <a:pPr>
              <a:lnSpc>
                <a:spcPct val="150000"/>
              </a:lnSpc>
              <a:buSzPct val="100000"/>
              <a:buBlip>
                <a:blip r:embed="rId2"/>
              </a:buBlip>
            </a:pPr>
            <a:r>
              <a:rPr lang="en-US" dirty="0"/>
              <a:t>Mean score for the class = 49.1 points</a:t>
            </a:r>
          </a:p>
          <a:p>
            <a:pPr>
              <a:lnSpc>
                <a:spcPct val="150000"/>
              </a:lnSpc>
              <a:buSzPct val="100000"/>
              <a:buBlip>
                <a:blip r:embed="rId2"/>
              </a:buBlip>
            </a:pPr>
            <a:r>
              <a:rPr lang="en-US" dirty="0"/>
              <a:t>Range for the class = 39.0 - 50.0 points</a:t>
            </a:r>
          </a:p>
          <a:p>
            <a:pPr>
              <a:lnSpc>
                <a:spcPct val="150000"/>
              </a:lnSpc>
              <a:buSzPct val="100000"/>
              <a:buBlip>
                <a:blip r:embed="rId2"/>
              </a:buBlip>
            </a:pPr>
            <a:r>
              <a:rPr lang="en-US" dirty="0"/>
              <a:t>Students with a perfect score of 50.0 = </a:t>
            </a:r>
            <a:r>
              <a:rPr lang="en-US" dirty="0" smtClean="0"/>
              <a:t>78%   </a:t>
            </a:r>
            <a:endParaRPr lang="en-US" dirty="0"/>
          </a:p>
        </p:txBody>
      </p:sp>
    </p:spTree>
    <p:extLst>
      <p:ext uri="{BB962C8B-B14F-4D97-AF65-F5344CB8AC3E}">
        <p14:creationId xmlns:p14="http://schemas.microsoft.com/office/powerpoint/2010/main" val="2694637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0"/>
            <a:ext cx="7772400" cy="1066800"/>
          </a:xfrm>
        </p:spPr>
        <p:txBody>
          <a:bodyPr/>
          <a:lstStyle/>
          <a:p>
            <a:r>
              <a:rPr lang="en-US" sz="3600" u="sng" dirty="0">
                <a:solidFill>
                  <a:srgbClr val="FFFF00"/>
                </a:solidFill>
              </a:rPr>
              <a:t>Physiology Ultrasound Labs</a:t>
            </a:r>
            <a:endParaRPr lang="en-US" u="sng" dirty="0">
              <a:solidFill>
                <a:srgbClr val="FFFF00"/>
              </a:solidFill>
            </a:endParaRPr>
          </a:p>
        </p:txBody>
      </p:sp>
      <p:sp>
        <p:nvSpPr>
          <p:cNvPr id="7171" name="Rectangle 3"/>
          <p:cNvSpPr>
            <a:spLocks noGrp="1" noChangeArrowheads="1"/>
          </p:cNvSpPr>
          <p:nvPr>
            <p:ph idx="1"/>
          </p:nvPr>
        </p:nvSpPr>
        <p:spPr>
          <a:xfrm>
            <a:off x="152400" y="1066800"/>
            <a:ext cx="8763000" cy="5334000"/>
          </a:xfrm>
        </p:spPr>
        <p:txBody>
          <a:bodyPr>
            <a:normAutofit fontScale="92500" lnSpcReduction="10000"/>
          </a:bodyPr>
          <a:lstStyle/>
          <a:p>
            <a:pPr>
              <a:spcBef>
                <a:spcPts val="0"/>
              </a:spcBef>
              <a:buSzPct val="100000"/>
              <a:buFont typeface="Arial" pitchFamily="34" charset="0"/>
              <a:buChar char="•"/>
            </a:pPr>
            <a:r>
              <a:rPr lang="en-US" u="sng" dirty="0"/>
              <a:t>Hemodynamics lab</a:t>
            </a:r>
            <a:r>
              <a:rPr lang="en-US" dirty="0"/>
              <a:t>: </a:t>
            </a:r>
            <a:r>
              <a:rPr lang="en-US" dirty="0" smtClean="0"/>
              <a:t>Doppler </a:t>
            </a:r>
            <a:r>
              <a:rPr lang="en-US" dirty="0"/>
              <a:t>principles, pulse wave forms (venous / arterial systems) </a:t>
            </a:r>
          </a:p>
          <a:p>
            <a:pPr>
              <a:spcBef>
                <a:spcPts val="0"/>
              </a:spcBef>
              <a:buSzPct val="100000"/>
              <a:buFont typeface="Arial" pitchFamily="34" charset="0"/>
              <a:buChar char="•"/>
            </a:pPr>
            <a:endParaRPr lang="en-US" u="sng" dirty="0" smtClean="0"/>
          </a:p>
          <a:p>
            <a:pPr>
              <a:spcBef>
                <a:spcPts val="0"/>
              </a:spcBef>
              <a:buSzPct val="100000"/>
              <a:buFont typeface="Arial" pitchFamily="34" charset="0"/>
              <a:buChar char="•"/>
            </a:pPr>
            <a:r>
              <a:rPr lang="en-US" u="sng" dirty="0" smtClean="0"/>
              <a:t>Cardiac </a:t>
            </a:r>
            <a:r>
              <a:rPr lang="en-US" u="sng" dirty="0"/>
              <a:t>lab</a:t>
            </a:r>
            <a:r>
              <a:rPr lang="en-US" dirty="0"/>
              <a:t>: </a:t>
            </a:r>
            <a:r>
              <a:rPr lang="en-US" dirty="0" smtClean="0"/>
              <a:t>normal heart function (4-chamber </a:t>
            </a:r>
            <a:r>
              <a:rPr lang="en-US" dirty="0"/>
              <a:t>apical </a:t>
            </a:r>
            <a:r>
              <a:rPr lang="en-US" dirty="0" smtClean="0"/>
              <a:t>view). Wall and valve motion; flow through the cardiac chambers, Color Doppler, spectral analysis </a:t>
            </a:r>
          </a:p>
          <a:p>
            <a:pPr>
              <a:spcBef>
                <a:spcPts val="0"/>
              </a:spcBef>
              <a:buSzPct val="100000"/>
              <a:buFont typeface="Arial" pitchFamily="34" charset="0"/>
              <a:buChar char="•"/>
            </a:pPr>
            <a:endParaRPr lang="en-US" dirty="0"/>
          </a:p>
          <a:p>
            <a:pPr>
              <a:spcBef>
                <a:spcPts val="0"/>
              </a:spcBef>
              <a:buSzPct val="100000"/>
              <a:buFont typeface="Arial" pitchFamily="34" charset="0"/>
              <a:buChar char="•"/>
            </a:pPr>
            <a:r>
              <a:rPr lang="en-US" u="sng" dirty="0" smtClean="0"/>
              <a:t>Cardiac lab</a:t>
            </a:r>
            <a:r>
              <a:rPr lang="en-US" dirty="0" smtClean="0"/>
              <a:t>: ECHO plus EKG, dynamic  cardiac motion and </a:t>
            </a:r>
            <a:r>
              <a:rPr lang="en-US" dirty="0" err="1" smtClean="0"/>
              <a:t>electrocardiagram</a:t>
            </a:r>
            <a:r>
              <a:rPr lang="en-US" dirty="0" smtClean="0"/>
              <a:t>, pressure waves</a:t>
            </a:r>
            <a:endParaRPr lang="en-US" dirty="0"/>
          </a:p>
          <a:p>
            <a:pPr>
              <a:spcBef>
                <a:spcPts val="0"/>
              </a:spcBef>
              <a:buSzPct val="100000"/>
              <a:buFont typeface="Arial" pitchFamily="34" charset="0"/>
              <a:buChar char="•"/>
            </a:pPr>
            <a:endParaRPr lang="en-US" dirty="0" smtClean="0"/>
          </a:p>
          <a:p>
            <a:pPr>
              <a:spcBef>
                <a:spcPts val="0"/>
              </a:spcBef>
              <a:buSzPct val="100000"/>
              <a:buFont typeface="Arial" pitchFamily="34" charset="0"/>
              <a:buChar char="•"/>
            </a:pPr>
            <a:r>
              <a:rPr lang="en-US" u="sng" dirty="0" err="1" smtClean="0"/>
              <a:t>Cardiogenic</a:t>
            </a:r>
            <a:r>
              <a:rPr lang="en-US" u="sng" dirty="0" smtClean="0"/>
              <a:t> Shock</a:t>
            </a:r>
            <a:r>
              <a:rPr lang="en-US" dirty="0" smtClean="0"/>
              <a:t>: gross LV/RV function, pericardial effusion, RV strain from a PE  </a:t>
            </a:r>
            <a:endParaRPr lang="en-US" dirty="0"/>
          </a:p>
        </p:txBody>
      </p:sp>
    </p:spTree>
    <p:extLst>
      <p:ext uri="{BB962C8B-B14F-4D97-AF65-F5344CB8AC3E}">
        <p14:creationId xmlns:p14="http://schemas.microsoft.com/office/powerpoint/2010/main" val="26439286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10600" cy="1066800"/>
          </a:xfrm>
        </p:spPr>
        <p:txBody>
          <a:bodyPr/>
          <a:lstStyle/>
          <a:p>
            <a:r>
              <a:rPr lang="en-US" sz="3200" u="sng" dirty="0" smtClean="0">
                <a:solidFill>
                  <a:srgbClr val="000A1E"/>
                </a:solidFill>
              </a:rPr>
              <a:t>Enlargement of Internal Jugular Vein with Valsalva</a:t>
            </a:r>
            <a:endParaRPr lang="en-US" sz="3200" u="sng" dirty="0">
              <a:solidFill>
                <a:srgbClr val="000A1E"/>
              </a:solidFill>
            </a:endParaRPr>
          </a:p>
        </p:txBody>
      </p:sp>
      <p:pic>
        <p:nvPicPr>
          <p:cNvPr id="4" name="Valsalva IJ.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1010" t="2796" r="12291" b="7423"/>
          <a:stretch/>
        </p:blipFill>
        <p:spPr>
          <a:xfrm>
            <a:off x="1447800" y="1143000"/>
            <a:ext cx="6233575" cy="5472641"/>
          </a:xfrm>
        </p:spPr>
      </p:pic>
    </p:spTree>
    <p:extLst>
      <p:ext uri="{BB962C8B-B14F-4D97-AF65-F5344CB8AC3E}">
        <p14:creationId xmlns:p14="http://schemas.microsoft.com/office/powerpoint/2010/main" val="271723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48936"/>
            <a:ext cx="8382000" cy="6477000"/>
          </a:xfrm>
        </p:spPr>
      </p:pic>
    </p:spTree>
    <p:extLst>
      <p:ext uri="{BB962C8B-B14F-4D97-AF65-F5344CB8AC3E}">
        <p14:creationId xmlns:p14="http://schemas.microsoft.com/office/powerpoint/2010/main" val="2413738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Box 3"/>
          <p:cNvSpPr txBox="1"/>
          <p:nvPr/>
        </p:nvSpPr>
        <p:spPr>
          <a:xfrm>
            <a:off x="152400" y="457200"/>
            <a:ext cx="2209800" cy="1077218"/>
          </a:xfrm>
          <a:prstGeom prst="rect">
            <a:avLst/>
          </a:prstGeom>
          <a:noFill/>
        </p:spPr>
        <p:txBody>
          <a:bodyPr wrap="square" rtlCol="0">
            <a:spAutoFit/>
          </a:bodyPr>
          <a:lstStyle/>
          <a:p>
            <a:r>
              <a:rPr lang="en-US" sz="3200" dirty="0" smtClean="0">
                <a:solidFill>
                  <a:srgbClr val="000A1E"/>
                </a:solidFill>
              </a:rPr>
              <a:t>Wigger’s</a:t>
            </a:r>
          </a:p>
          <a:p>
            <a:r>
              <a:rPr lang="en-US" sz="3200" dirty="0" smtClean="0">
                <a:solidFill>
                  <a:srgbClr val="000A1E"/>
                </a:solidFill>
              </a:rPr>
              <a:t>Diagram</a:t>
            </a:r>
            <a:endParaRPr lang="en-US" sz="3200" dirty="0">
              <a:solidFill>
                <a:srgbClr val="000A1E"/>
              </a:solidFill>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9855" b="5716"/>
          <a:stretch/>
        </p:blipFill>
        <p:spPr bwMode="auto">
          <a:xfrm>
            <a:off x="2261992" y="152400"/>
            <a:ext cx="5562601" cy="275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US Echo plus Sound 3-1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23047" t="5671" r="22851" b="14467"/>
          <a:stretch/>
        </p:blipFill>
        <p:spPr>
          <a:xfrm>
            <a:off x="2590800" y="3001528"/>
            <a:ext cx="4599276" cy="3818894"/>
          </a:xfrm>
        </p:spPr>
      </p:pic>
    </p:spTree>
    <p:extLst>
      <p:ext uri="{BB962C8B-B14F-4D97-AF65-F5344CB8AC3E}">
        <p14:creationId xmlns:p14="http://schemas.microsoft.com/office/powerpoint/2010/main" val="36855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752600"/>
          </a:xfrm>
        </p:spPr>
        <p:txBody>
          <a:bodyPr/>
          <a:lstStyle/>
          <a:p>
            <a:r>
              <a:rPr lang="en-US" sz="3300" dirty="0" smtClean="0"/>
              <a:t>M2 Ultrasound Curriculum: Coordinated with </a:t>
            </a:r>
            <a:r>
              <a:rPr lang="en-US" sz="3300" u="sng" dirty="0" smtClean="0"/>
              <a:t>Physical Diagnosis, Pathology, and Pathophysiology</a:t>
            </a:r>
            <a:endParaRPr lang="en-US" sz="3300" u="sng" dirty="0"/>
          </a:p>
        </p:txBody>
      </p:sp>
      <p:sp>
        <p:nvSpPr>
          <p:cNvPr id="3" name="Content Placeholder 2"/>
          <p:cNvSpPr>
            <a:spLocks noGrp="1"/>
          </p:cNvSpPr>
          <p:nvPr>
            <p:ph idx="1"/>
          </p:nvPr>
        </p:nvSpPr>
        <p:spPr>
          <a:xfrm>
            <a:off x="304800" y="1828800"/>
            <a:ext cx="8610600" cy="4724400"/>
          </a:xfrm>
        </p:spPr>
        <p:txBody>
          <a:bodyPr/>
          <a:lstStyle/>
          <a:p>
            <a:r>
              <a:rPr lang="en-US" dirty="0" smtClean="0"/>
              <a:t>Focused ultrasound examinations, clinical scenarios, and ultrasound guided procedures</a:t>
            </a:r>
          </a:p>
          <a:p>
            <a:pPr lvl="1"/>
            <a:r>
              <a:rPr lang="en-US" dirty="0" smtClean="0"/>
              <a:t>Cardiac views: </a:t>
            </a:r>
            <a:r>
              <a:rPr lang="en-US" dirty="0" err="1" smtClean="0"/>
              <a:t>parasternal</a:t>
            </a:r>
            <a:r>
              <a:rPr lang="en-US" dirty="0" smtClean="0"/>
              <a:t> long and short axis, 4-chamber apical, </a:t>
            </a:r>
            <a:r>
              <a:rPr lang="en-US" dirty="0" err="1" smtClean="0"/>
              <a:t>subcostal</a:t>
            </a:r>
            <a:endParaRPr lang="en-US" dirty="0" smtClean="0"/>
          </a:p>
          <a:p>
            <a:pPr lvl="1"/>
            <a:r>
              <a:rPr lang="en-US" dirty="0" smtClean="0"/>
              <a:t>Abdomen: organ size, abdominal fluid, AAA screen</a:t>
            </a:r>
          </a:p>
          <a:p>
            <a:pPr lvl="1"/>
            <a:r>
              <a:rPr lang="en-US" dirty="0" smtClean="0"/>
              <a:t>Vascular: DVT screen, IVC and volume status, central line placement</a:t>
            </a:r>
          </a:p>
          <a:p>
            <a:pPr lvl="1"/>
            <a:r>
              <a:rPr lang="en-US" dirty="0" smtClean="0"/>
              <a:t>Neck: thyroid, carotid, and jugular exam</a:t>
            </a:r>
          </a:p>
          <a:p>
            <a:pPr lvl="1"/>
            <a:r>
              <a:rPr lang="en-US" dirty="0" smtClean="0"/>
              <a:t>Pelvic ultrasound (female gynecology)</a:t>
            </a:r>
            <a:endParaRPr lang="en-US" dirty="0"/>
          </a:p>
        </p:txBody>
      </p:sp>
    </p:spTree>
    <p:extLst>
      <p:ext uri="{BB962C8B-B14F-4D97-AF65-F5344CB8AC3E}">
        <p14:creationId xmlns:p14="http://schemas.microsoft.com/office/powerpoint/2010/main" val="3670702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228600"/>
          </a:xfrm>
        </p:spPr>
        <p:txBody>
          <a:bodyPr/>
          <a:lstStyle/>
          <a:p>
            <a:endParaRPr lang="en-US" dirty="0"/>
          </a:p>
        </p:txBody>
      </p:sp>
      <p:pic>
        <p:nvPicPr>
          <p:cNvPr id="409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5469" t="8308" r="19807" b="7544"/>
          <a:stretch/>
        </p:blipFill>
        <p:spPr bwMode="auto">
          <a:xfrm>
            <a:off x="4809640" y="163227"/>
            <a:ext cx="3733800" cy="31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22" t="8980" r="23736" b="12748"/>
          <a:stretch/>
        </p:blipFill>
        <p:spPr bwMode="auto">
          <a:xfrm>
            <a:off x="205271" y="152400"/>
            <a:ext cx="3742839" cy="3155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70" t="9321" r="20790" b="11891"/>
          <a:stretch/>
        </p:blipFill>
        <p:spPr bwMode="auto">
          <a:xfrm>
            <a:off x="144611" y="3553911"/>
            <a:ext cx="3864160" cy="309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74" r="6735" b="9667"/>
          <a:stretch/>
        </p:blipFill>
        <p:spPr bwMode="auto">
          <a:xfrm>
            <a:off x="4809640" y="3553911"/>
            <a:ext cx="3836325" cy="304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6120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8600" y="152400"/>
            <a:ext cx="8610600" cy="1219200"/>
          </a:xfrm>
        </p:spPr>
        <p:txBody>
          <a:bodyPr/>
          <a:lstStyle/>
          <a:p>
            <a:endParaRPr lang="en-US" sz="3200" dirty="0"/>
          </a:p>
        </p:txBody>
      </p:sp>
      <p:sp>
        <p:nvSpPr>
          <p:cNvPr id="39939" name="Rectangle 3"/>
          <p:cNvSpPr>
            <a:spLocks noGrp="1" noChangeArrowheads="1"/>
          </p:cNvSpPr>
          <p:nvPr>
            <p:ph type="body" idx="1"/>
          </p:nvPr>
        </p:nvSpPr>
        <p:spPr>
          <a:xfrm>
            <a:off x="304800" y="1219200"/>
            <a:ext cx="8686800" cy="5257800"/>
          </a:xfrm>
        </p:spPr>
        <p:txBody>
          <a:bodyPr/>
          <a:lstStyle/>
          <a:p>
            <a:pPr marL="0" indent="0">
              <a:lnSpc>
                <a:spcPct val="120000"/>
              </a:lnSpc>
              <a:buNone/>
            </a:pPr>
            <a:r>
              <a:rPr lang="en-US" sz="3600" dirty="0" smtClean="0"/>
              <a:t>Small </a:t>
            </a:r>
            <a:r>
              <a:rPr lang="en-US" sz="3600" dirty="0"/>
              <a:t>group pathology teaching </a:t>
            </a:r>
            <a:r>
              <a:rPr lang="en-US" sz="3600" dirty="0" smtClean="0"/>
              <a:t>sessions: </a:t>
            </a:r>
            <a:r>
              <a:rPr lang="en-US" sz="3600" dirty="0"/>
              <a:t>clinical cases are presented, including patient history, physical exam findings, laboratory data, and ultrasound images. </a:t>
            </a:r>
          </a:p>
        </p:txBody>
      </p:sp>
    </p:spTree>
    <p:extLst>
      <p:ext uri="{BB962C8B-B14F-4D97-AF65-F5344CB8AC3E}">
        <p14:creationId xmlns:p14="http://schemas.microsoft.com/office/powerpoint/2010/main" val="408186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2562"/>
          <a:stretch/>
        </p:blipFill>
        <p:spPr bwMode="auto">
          <a:xfrm>
            <a:off x="228600" y="1295400"/>
            <a:ext cx="8713721" cy="450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4611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28600" y="0"/>
            <a:ext cx="8686800" cy="1295400"/>
          </a:xfrm>
        </p:spPr>
        <p:txBody>
          <a:bodyPr/>
          <a:lstStyle/>
          <a:p>
            <a:r>
              <a:rPr lang="en-US" sz="3600" u="sng" dirty="0" smtClean="0">
                <a:solidFill>
                  <a:srgbClr val="FFFF00"/>
                </a:solidFill>
              </a:rPr>
              <a:t>The Integrated Ultrasound Curriculum</a:t>
            </a:r>
          </a:p>
        </p:txBody>
      </p:sp>
      <p:sp>
        <p:nvSpPr>
          <p:cNvPr id="62467" name="Rectangle 3"/>
          <p:cNvSpPr>
            <a:spLocks noGrp="1" noChangeArrowheads="1"/>
          </p:cNvSpPr>
          <p:nvPr>
            <p:ph idx="1"/>
          </p:nvPr>
        </p:nvSpPr>
        <p:spPr>
          <a:xfrm>
            <a:off x="76200" y="1066800"/>
            <a:ext cx="8915400" cy="5410200"/>
          </a:xfrm>
        </p:spPr>
        <p:txBody>
          <a:bodyPr/>
          <a:lstStyle/>
          <a:p>
            <a:pPr>
              <a:lnSpc>
                <a:spcPct val="125000"/>
              </a:lnSpc>
              <a:spcBef>
                <a:spcPts val="600"/>
              </a:spcBef>
              <a:buFont typeface="Arial" pitchFamily="34" charset="0"/>
              <a:buChar char="•"/>
            </a:pPr>
            <a:r>
              <a:rPr lang="en-US" sz="2800" dirty="0" smtClean="0"/>
              <a:t>Didactic classroom lectures</a:t>
            </a:r>
          </a:p>
          <a:p>
            <a:pPr>
              <a:lnSpc>
                <a:spcPct val="125000"/>
              </a:lnSpc>
              <a:spcBef>
                <a:spcPts val="600"/>
              </a:spcBef>
              <a:buFont typeface="Arial" pitchFamily="34" charset="0"/>
              <a:buChar char="•"/>
            </a:pPr>
            <a:r>
              <a:rPr lang="en-US" sz="2800" dirty="0" smtClean="0"/>
              <a:t>Web-based learning modules and interactive exercises</a:t>
            </a:r>
          </a:p>
          <a:p>
            <a:pPr>
              <a:lnSpc>
                <a:spcPct val="125000"/>
              </a:lnSpc>
              <a:spcBef>
                <a:spcPts val="600"/>
              </a:spcBef>
              <a:buFont typeface="Arial" pitchFamily="34" charset="0"/>
              <a:buChar char="•"/>
            </a:pPr>
            <a:r>
              <a:rPr lang="en-US" sz="2800" dirty="0" smtClean="0"/>
              <a:t>Scheduled hands-on laboratory scanning sessions</a:t>
            </a:r>
          </a:p>
          <a:p>
            <a:pPr>
              <a:lnSpc>
                <a:spcPct val="125000"/>
              </a:lnSpc>
              <a:spcBef>
                <a:spcPts val="600"/>
              </a:spcBef>
              <a:buFont typeface="Arial" pitchFamily="34" charset="0"/>
              <a:buChar char="•"/>
            </a:pPr>
            <a:r>
              <a:rPr lang="en-US" sz="2800" dirty="0" smtClean="0"/>
              <a:t>Open ultrasound laboratory practice sessions </a:t>
            </a:r>
          </a:p>
          <a:p>
            <a:pPr>
              <a:lnSpc>
                <a:spcPct val="125000"/>
              </a:lnSpc>
              <a:spcBef>
                <a:spcPts val="600"/>
              </a:spcBef>
              <a:buFont typeface="Arial" pitchFamily="34" charset="0"/>
              <a:buChar char="•"/>
            </a:pPr>
            <a:r>
              <a:rPr lang="en-US" sz="2800" dirty="0" smtClean="0"/>
              <a:t>Web-based image portal for review and archiving</a:t>
            </a:r>
          </a:p>
          <a:p>
            <a:pPr>
              <a:lnSpc>
                <a:spcPct val="125000"/>
              </a:lnSpc>
              <a:spcBef>
                <a:spcPts val="600"/>
              </a:spcBef>
              <a:buFont typeface="Arial" pitchFamily="34" charset="0"/>
              <a:buChar char="•"/>
            </a:pPr>
            <a:r>
              <a:rPr lang="en-US" sz="2800" dirty="0" smtClean="0"/>
              <a:t>Phantom and simulator learning and assessment</a:t>
            </a:r>
          </a:p>
          <a:p>
            <a:pPr>
              <a:lnSpc>
                <a:spcPct val="125000"/>
              </a:lnSpc>
              <a:spcBef>
                <a:spcPts val="600"/>
              </a:spcBef>
              <a:buFont typeface="Arial" pitchFamily="34" charset="0"/>
              <a:buChar char="•"/>
            </a:pPr>
            <a:r>
              <a:rPr lang="en-US" sz="2800" dirty="0" smtClean="0"/>
              <a:t>Integration of ultrasound into anatomy, physiology, pathophysiology, pathology, problem-based learning, physical diagnosis, and clinical clerkships</a:t>
            </a:r>
          </a:p>
        </p:txBody>
      </p:sp>
    </p:spTree>
    <p:extLst>
      <p:ext uri="{BB962C8B-B14F-4D97-AF65-F5344CB8AC3E}">
        <p14:creationId xmlns:p14="http://schemas.microsoft.com/office/powerpoint/2010/main" val="26771967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9873"/>
          <a:stretch/>
        </p:blipFill>
        <p:spPr bwMode="auto">
          <a:xfrm>
            <a:off x="304800" y="1219200"/>
            <a:ext cx="8513233"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2556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n-US" sz="4000" u="sng" dirty="0" smtClean="0">
                <a:solidFill>
                  <a:srgbClr val="000A1E"/>
                </a:solidFill>
              </a:rPr>
              <a:t>Endometrial Cycle</a:t>
            </a:r>
            <a:endParaRPr lang="en-US" sz="4000" u="sng" dirty="0">
              <a:solidFill>
                <a:srgbClr val="000A1E"/>
              </a:solidFill>
            </a:endParaRPr>
          </a:p>
        </p:txBody>
      </p:sp>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36" r="29083" b="19728"/>
          <a:stretch/>
        </p:blipFill>
        <p:spPr bwMode="auto">
          <a:xfrm>
            <a:off x="228600" y="838200"/>
            <a:ext cx="4044478" cy="3092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8561" r="11490" b="14815"/>
          <a:stretch/>
        </p:blipFill>
        <p:spPr bwMode="auto">
          <a:xfrm>
            <a:off x="4800600" y="846574"/>
            <a:ext cx="4168089" cy="3126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1757" t="3152" r="14836" b="29733"/>
          <a:stretch/>
        </p:blipFill>
        <p:spPr bwMode="auto">
          <a:xfrm>
            <a:off x="2743201" y="4114800"/>
            <a:ext cx="4623578" cy="264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3412297"/>
            <a:ext cx="3810000" cy="492443"/>
          </a:xfrm>
          <a:prstGeom prst="rect">
            <a:avLst/>
          </a:prstGeom>
          <a:solidFill>
            <a:schemeClr val="tx1"/>
          </a:solidFill>
        </p:spPr>
        <p:txBody>
          <a:bodyPr wrap="square" rtlCol="0">
            <a:spAutoFit/>
          </a:bodyPr>
          <a:lstStyle/>
          <a:p>
            <a:r>
              <a:rPr lang="en-US" sz="2600" dirty="0" smtClean="0">
                <a:solidFill>
                  <a:srgbClr val="000308"/>
                </a:solidFill>
              </a:rPr>
              <a:t>Proliferative Endometrium</a:t>
            </a:r>
            <a:endParaRPr lang="en-US" sz="2600" dirty="0">
              <a:solidFill>
                <a:srgbClr val="000308"/>
              </a:solidFill>
            </a:endParaRPr>
          </a:p>
        </p:txBody>
      </p:sp>
      <p:sp>
        <p:nvSpPr>
          <p:cNvPr id="5" name="TextBox 4"/>
          <p:cNvSpPr txBox="1"/>
          <p:nvPr/>
        </p:nvSpPr>
        <p:spPr>
          <a:xfrm>
            <a:off x="4876800" y="3438137"/>
            <a:ext cx="4026850" cy="492443"/>
          </a:xfrm>
          <a:prstGeom prst="rect">
            <a:avLst/>
          </a:prstGeom>
          <a:solidFill>
            <a:schemeClr val="tx1"/>
          </a:solidFill>
        </p:spPr>
        <p:txBody>
          <a:bodyPr wrap="square" rtlCol="0">
            <a:spAutoFit/>
          </a:bodyPr>
          <a:lstStyle/>
          <a:p>
            <a:r>
              <a:rPr lang="en-US" sz="2600" dirty="0" smtClean="0">
                <a:solidFill>
                  <a:srgbClr val="000308"/>
                </a:solidFill>
              </a:rPr>
              <a:t>Proliferative  Endometrium</a:t>
            </a:r>
            <a:endParaRPr lang="en-US" sz="2600" dirty="0">
              <a:solidFill>
                <a:srgbClr val="000308"/>
              </a:solidFill>
            </a:endParaRPr>
          </a:p>
        </p:txBody>
      </p:sp>
      <p:cxnSp>
        <p:nvCxnSpPr>
          <p:cNvPr id="8" name="Straight Arrow Connector 7"/>
          <p:cNvCxnSpPr/>
          <p:nvPr/>
        </p:nvCxnSpPr>
        <p:spPr bwMode="auto">
          <a:xfrm>
            <a:off x="6110235" y="1981200"/>
            <a:ext cx="228600" cy="40319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3825" y="1835115"/>
            <a:ext cx="3841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182722">
            <a:off x="6446713" y="2709789"/>
            <a:ext cx="3841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424032">
            <a:off x="6953776" y="2533925"/>
            <a:ext cx="3841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2819401" y="6181674"/>
            <a:ext cx="4419600" cy="523220"/>
          </a:xfrm>
          <a:prstGeom prst="rect">
            <a:avLst/>
          </a:prstGeom>
          <a:solidFill>
            <a:schemeClr val="tx1"/>
          </a:solidFill>
        </p:spPr>
        <p:txBody>
          <a:bodyPr wrap="square" rtlCol="0">
            <a:spAutoFit/>
          </a:bodyPr>
          <a:lstStyle/>
          <a:p>
            <a:r>
              <a:rPr lang="en-US" sz="2800" dirty="0" smtClean="0">
                <a:solidFill>
                  <a:srgbClr val="000308"/>
                </a:solidFill>
              </a:rPr>
              <a:t>Post Menstrual Endometrium</a:t>
            </a:r>
            <a:endParaRPr lang="en-US" sz="2800" dirty="0">
              <a:solidFill>
                <a:srgbClr val="000308"/>
              </a:solidFill>
            </a:endParaRPr>
          </a:p>
        </p:txBody>
      </p:sp>
      <p:pic>
        <p:nvPicPr>
          <p:cNvPr id="92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38225">
            <a:off x="4060232" y="5291013"/>
            <a:ext cx="4508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149663">
            <a:off x="4151295" y="4800600"/>
            <a:ext cx="4508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073688">
            <a:off x="4892504" y="4816788"/>
            <a:ext cx="4508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93034">
            <a:off x="4892504" y="5360220"/>
            <a:ext cx="4508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6107033"/>
            <a:ext cx="2667000" cy="830997"/>
          </a:xfrm>
          <a:prstGeom prst="rect">
            <a:avLst/>
          </a:prstGeom>
          <a:noFill/>
        </p:spPr>
        <p:txBody>
          <a:bodyPr wrap="square" rtlCol="0">
            <a:spAutoFit/>
          </a:bodyPr>
          <a:lstStyle/>
          <a:p>
            <a:r>
              <a:rPr lang="en-US" sz="2400" dirty="0" smtClean="0">
                <a:solidFill>
                  <a:srgbClr val="000A1E"/>
                </a:solidFill>
              </a:rPr>
              <a:t>Slides courtesy of</a:t>
            </a:r>
          </a:p>
          <a:p>
            <a:r>
              <a:rPr lang="en-US" sz="2400" dirty="0" err="1" smtClean="0">
                <a:solidFill>
                  <a:srgbClr val="000A1E"/>
                </a:solidFill>
              </a:rPr>
              <a:t>Dr</a:t>
            </a:r>
            <a:r>
              <a:rPr lang="en-US" sz="2400" dirty="0" smtClean="0">
                <a:solidFill>
                  <a:srgbClr val="000A1E"/>
                </a:solidFill>
              </a:rPr>
              <a:t> S. Goldstein</a:t>
            </a:r>
            <a:endParaRPr lang="en-US" sz="2400" dirty="0">
              <a:solidFill>
                <a:srgbClr val="000A1E"/>
              </a:solidFill>
            </a:endParaRPr>
          </a:p>
        </p:txBody>
      </p:sp>
    </p:spTree>
    <p:extLst>
      <p:ext uri="{BB962C8B-B14F-4D97-AF65-F5344CB8AC3E}">
        <p14:creationId xmlns:p14="http://schemas.microsoft.com/office/powerpoint/2010/main" val="6766699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z="3200" u="sng" dirty="0" smtClean="0">
                <a:solidFill>
                  <a:srgbClr val="000A1E"/>
                </a:solidFill>
              </a:rPr>
              <a:t>Fetal Heart Activity</a:t>
            </a:r>
            <a:endParaRPr lang="en-US" sz="3200" u="sng" dirty="0">
              <a:solidFill>
                <a:srgbClr val="000A1E"/>
              </a:solidFill>
            </a:endParaRPr>
          </a:p>
        </p:txBody>
      </p:sp>
      <p:pic>
        <p:nvPicPr>
          <p:cNvPr id="4" name="heartbeat.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9152" t="4664" r="8166"/>
          <a:stretch/>
        </p:blipFill>
        <p:spPr>
          <a:xfrm>
            <a:off x="1524001" y="763414"/>
            <a:ext cx="6324600" cy="5561185"/>
          </a:xfrm>
        </p:spPr>
      </p:pic>
      <p:sp>
        <p:nvSpPr>
          <p:cNvPr id="3" name="TextBox 2"/>
          <p:cNvSpPr txBox="1"/>
          <p:nvPr/>
        </p:nvSpPr>
        <p:spPr>
          <a:xfrm>
            <a:off x="76200" y="6396335"/>
            <a:ext cx="4343400" cy="830997"/>
          </a:xfrm>
          <a:prstGeom prst="rect">
            <a:avLst/>
          </a:prstGeom>
          <a:noFill/>
        </p:spPr>
        <p:txBody>
          <a:bodyPr wrap="square" rtlCol="0">
            <a:spAutoFit/>
          </a:bodyPr>
          <a:lstStyle/>
          <a:p>
            <a:r>
              <a:rPr lang="en-US" sz="2400" dirty="0">
                <a:solidFill>
                  <a:srgbClr val="000308"/>
                </a:solidFill>
              </a:rPr>
              <a:t>Slide courtesy of </a:t>
            </a:r>
            <a:r>
              <a:rPr lang="en-US" sz="2400" dirty="0" err="1">
                <a:solidFill>
                  <a:srgbClr val="000308"/>
                </a:solidFill>
              </a:rPr>
              <a:t>Dr</a:t>
            </a:r>
            <a:r>
              <a:rPr lang="en-US" sz="2400" dirty="0">
                <a:solidFill>
                  <a:srgbClr val="000308"/>
                </a:solidFill>
              </a:rPr>
              <a:t> J. </a:t>
            </a:r>
            <a:r>
              <a:rPr lang="en-US" sz="2400" dirty="0" err="1">
                <a:solidFill>
                  <a:srgbClr val="000308"/>
                </a:solidFill>
              </a:rPr>
              <a:t>Pellerito</a:t>
            </a:r>
            <a:endParaRPr lang="en-US" sz="2400" dirty="0">
              <a:solidFill>
                <a:srgbClr val="000308"/>
              </a:solidFill>
            </a:endParaRPr>
          </a:p>
          <a:p>
            <a:endParaRPr lang="en-US" sz="2400" dirty="0">
              <a:solidFill>
                <a:srgbClr val="000A1E"/>
              </a:solidFill>
            </a:endParaRPr>
          </a:p>
        </p:txBody>
      </p:sp>
      <p:sp>
        <p:nvSpPr>
          <p:cNvPr id="5" name="TextBox 4"/>
          <p:cNvSpPr txBox="1"/>
          <p:nvPr/>
        </p:nvSpPr>
        <p:spPr>
          <a:xfrm>
            <a:off x="2133600" y="5867400"/>
            <a:ext cx="1981200" cy="457200"/>
          </a:xfrm>
          <a:prstGeom prst="rect">
            <a:avLst/>
          </a:prstGeom>
          <a:solidFill>
            <a:srgbClr val="00040C"/>
          </a:solidFill>
        </p:spPr>
        <p:txBody>
          <a:bodyPr wrap="square" rtlCol="0">
            <a:spAutoFit/>
          </a:bodyPr>
          <a:lstStyle/>
          <a:p>
            <a:endParaRPr lang="en-US" dirty="0"/>
          </a:p>
        </p:txBody>
      </p:sp>
    </p:spTree>
    <p:extLst>
      <p:ext uri="{BB962C8B-B14F-4D97-AF65-F5344CB8AC3E}">
        <p14:creationId xmlns:p14="http://schemas.microsoft.com/office/powerpoint/2010/main" val="385368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533400"/>
            <a:ext cx="77343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190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991600" cy="4343400"/>
          </a:xfrm>
        </p:spPr>
        <p:txBody>
          <a:bodyPr/>
          <a:lstStyle/>
          <a:p>
            <a:r>
              <a:rPr lang="en-US" u="sng" dirty="0" smtClean="0">
                <a:solidFill>
                  <a:schemeClr val="tx1"/>
                </a:solidFill>
              </a:rPr>
              <a:t>Physical Diagnosis</a:t>
            </a:r>
            <a:r>
              <a:rPr lang="en-US" dirty="0" smtClean="0">
                <a:solidFill>
                  <a:schemeClr val="tx1"/>
                </a:solidFill>
              </a:rPr>
              <a:t/>
            </a:r>
            <a:br>
              <a:rPr lang="en-US" dirty="0" smtClean="0">
                <a:solidFill>
                  <a:schemeClr val="tx1"/>
                </a:solidFill>
              </a:rPr>
            </a:br>
            <a:r>
              <a:rPr lang="en-US" dirty="0" smtClean="0">
                <a:solidFill>
                  <a:schemeClr val="tx1"/>
                </a:solidFill>
              </a:rPr>
              <a:t>Ultrasound as an Extension of the Physical Exam and  a Teaching Tool</a:t>
            </a:r>
            <a:endParaRPr lang="en-US" dirty="0">
              <a:solidFill>
                <a:schemeClr val="tx1"/>
              </a:solidFill>
            </a:endParaRPr>
          </a:p>
        </p:txBody>
      </p:sp>
      <p:sp>
        <p:nvSpPr>
          <p:cNvPr id="3" name="Content Placeholder 2"/>
          <p:cNvSpPr>
            <a:spLocks noGrp="1"/>
          </p:cNvSpPr>
          <p:nvPr>
            <p:ph idx="1"/>
          </p:nvPr>
        </p:nvSpPr>
        <p:spPr>
          <a:xfrm>
            <a:off x="685800" y="5791200"/>
            <a:ext cx="7772400" cy="304800"/>
          </a:xfrm>
        </p:spPr>
        <p:txBody>
          <a:bodyPr/>
          <a:lstStyle/>
          <a:p>
            <a:endParaRPr lang="en-US" dirty="0"/>
          </a:p>
        </p:txBody>
      </p:sp>
    </p:spTree>
    <p:extLst>
      <p:ext uri="{BB962C8B-B14F-4D97-AF65-F5344CB8AC3E}">
        <p14:creationId xmlns:p14="http://schemas.microsoft.com/office/powerpoint/2010/main" val="352856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38200"/>
          </a:xfrm>
        </p:spPr>
        <p:txBody>
          <a:bodyPr/>
          <a:lstStyle/>
          <a:p>
            <a:r>
              <a:rPr lang="en-US" sz="3600" u="sng" dirty="0" smtClean="0">
                <a:solidFill>
                  <a:srgbClr val="000104"/>
                </a:solidFill>
              </a:rPr>
              <a:t>Abdominal Examination</a:t>
            </a:r>
            <a:endParaRPr lang="en-US" sz="3600" u="sng" dirty="0">
              <a:solidFill>
                <a:srgbClr val="000104"/>
              </a:solidFill>
            </a:endParaRPr>
          </a:p>
        </p:txBody>
      </p:sp>
      <p:pic>
        <p:nvPicPr>
          <p:cNvPr id="4198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6735" t="2612" r="-1"/>
          <a:stretch/>
        </p:blipFill>
        <p:spPr bwMode="auto">
          <a:xfrm>
            <a:off x="1981200" y="1066800"/>
            <a:ext cx="5475317" cy="561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3981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710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609600"/>
            <a:ext cx="8458199"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539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02" name="Picture 2"/>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9343"/>
          <a:stretch/>
        </p:blipFill>
        <p:spPr bwMode="auto">
          <a:xfrm>
            <a:off x="2057400" y="762000"/>
            <a:ext cx="5202663" cy="571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381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3490" name="Picture 2"/>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33400" y="762000"/>
            <a:ext cx="8042672" cy="536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4214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1999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US slide #2.jpg"/>
          <p:cNvPicPr>
            <a:picLocks noChangeAspect="1"/>
          </p:cNvPicPr>
          <p:nvPr/>
        </p:nvPicPr>
        <p:blipFill>
          <a:blip r:embed="rId2" cstate="print"/>
          <a:stretch>
            <a:fillRect/>
          </a:stretch>
        </p:blipFill>
        <p:spPr>
          <a:xfrm>
            <a:off x="2343402" y="224326"/>
            <a:ext cx="4514597" cy="6328874"/>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endParaRPr lang="en-US"/>
          </a:p>
        </p:txBody>
      </p:sp>
      <p:sp>
        <p:nvSpPr>
          <p:cNvPr id="4" name="Content Placeholder 3"/>
          <p:cNvSpPr>
            <a:spLocks noGrp="1"/>
          </p:cNvSpPr>
          <p:nvPr>
            <p:ph sz="half" idx="1"/>
          </p:nvPr>
        </p:nvSpPr>
        <p:spPr/>
        <p:txBody>
          <a:bodyPr/>
          <a:lstStyle/>
          <a:p>
            <a:endParaRPr lang="en-US"/>
          </a:p>
        </p:txBody>
      </p:sp>
      <p:sp>
        <p:nvSpPr>
          <p:cNvPr id="5" name="Content Placeholder 4"/>
          <p:cNvSpPr>
            <a:spLocks noGrp="1"/>
          </p:cNvSpPr>
          <p:nvPr>
            <p:ph sz="half" idx="2"/>
          </p:nvPr>
        </p:nvSpPr>
        <p:spPr/>
        <p:txBody>
          <a:bodyPr/>
          <a:lstStyle/>
          <a:p>
            <a:endParaRPr lang="en-US"/>
          </a:p>
        </p:txBody>
      </p:sp>
    </p:spTree>
    <p:extLst>
      <p:ext uri="{BB962C8B-B14F-4D97-AF65-F5344CB8AC3E}">
        <p14:creationId xmlns:p14="http://schemas.microsoft.com/office/powerpoint/2010/main" val="4127355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5800" y="228600"/>
            <a:ext cx="7772400" cy="609600"/>
          </a:xfrm>
        </p:spPr>
        <p:txBody>
          <a:bodyPr/>
          <a:lstStyle/>
          <a:p>
            <a:r>
              <a:rPr lang="en-US" sz="3200" u="sng" dirty="0">
                <a:solidFill>
                  <a:srgbClr val="000A1E"/>
                </a:solidFill>
              </a:rPr>
              <a:t>Liver Descending on Inspiration</a:t>
            </a:r>
            <a:endParaRPr lang="en-US" sz="3200" dirty="0"/>
          </a:p>
        </p:txBody>
      </p:sp>
      <p:pic>
        <p:nvPicPr>
          <p:cNvPr id="2" name="20141003172055.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6800" y="990600"/>
            <a:ext cx="6969477" cy="5659425"/>
          </a:xfrm>
        </p:spPr>
      </p:pic>
    </p:spTree>
    <p:extLst>
      <p:ext uri="{BB962C8B-B14F-4D97-AF65-F5344CB8AC3E}">
        <p14:creationId xmlns:p14="http://schemas.microsoft.com/office/powerpoint/2010/main" val="2212346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204498" y="609600"/>
            <a:ext cx="6253702" cy="1143000"/>
          </a:xfrm>
        </p:spPr>
        <p:txBody>
          <a:bodyPr/>
          <a:lstStyle/>
          <a:p>
            <a:r>
              <a:rPr lang="en-US" sz="3200" dirty="0" smtClean="0">
                <a:solidFill>
                  <a:srgbClr val="000A1E"/>
                </a:solidFill>
              </a:rPr>
              <a:t>Supraspinatus Sliding Under the </a:t>
            </a:r>
            <a:r>
              <a:rPr lang="en-US" sz="3200" dirty="0" err="1" smtClean="0">
                <a:solidFill>
                  <a:srgbClr val="000A1E"/>
                </a:solidFill>
              </a:rPr>
              <a:t>Acromium</a:t>
            </a:r>
            <a:r>
              <a:rPr lang="en-US" sz="3200" dirty="0" smtClean="0">
                <a:solidFill>
                  <a:srgbClr val="000A1E"/>
                </a:solidFill>
              </a:rPr>
              <a:t> on Abduction</a:t>
            </a:r>
            <a:endParaRPr lang="en-US" sz="3200" dirty="0">
              <a:solidFill>
                <a:srgbClr val="000A1E"/>
              </a:solidFill>
            </a:endParaRPr>
          </a:p>
        </p:txBody>
      </p:sp>
      <p:pic>
        <p:nvPicPr>
          <p:cNvPr id="6" name="Shoulder Rotator cuff #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5459" t="783" b="22050"/>
          <a:stretch/>
        </p:blipFill>
        <p:spPr>
          <a:xfrm>
            <a:off x="880607" y="2025386"/>
            <a:ext cx="7780351" cy="4762832"/>
          </a:xfrm>
        </p:spPr>
      </p:pic>
      <p:sp>
        <p:nvSpPr>
          <p:cNvPr id="2" name="TextBox 1"/>
          <p:cNvSpPr txBox="1"/>
          <p:nvPr/>
        </p:nvSpPr>
        <p:spPr>
          <a:xfrm>
            <a:off x="5943600" y="2667000"/>
            <a:ext cx="2362200" cy="461665"/>
          </a:xfrm>
          <a:prstGeom prst="rect">
            <a:avLst/>
          </a:prstGeom>
          <a:noFill/>
        </p:spPr>
        <p:txBody>
          <a:bodyPr wrap="square" rtlCol="0">
            <a:spAutoFit/>
          </a:bodyPr>
          <a:lstStyle/>
          <a:p>
            <a:r>
              <a:rPr lang="en-US" sz="2400" b="1" dirty="0" smtClean="0"/>
              <a:t>DELTOID</a:t>
            </a:r>
            <a:endParaRPr lang="en-US" sz="2400" b="1" dirty="0"/>
          </a:p>
        </p:txBody>
      </p:sp>
      <p:sp>
        <p:nvSpPr>
          <p:cNvPr id="3" name="TextBox 2"/>
          <p:cNvSpPr txBox="1"/>
          <p:nvPr/>
        </p:nvSpPr>
        <p:spPr>
          <a:xfrm>
            <a:off x="4648200" y="4419600"/>
            <a:ext cx="2057400" cy="461665"/>
          </a:xfrm>
          <a:prstGeom prst="rect">
            <a:avLst/>
          </a:prstGeom>
          <a:noFill/>
        </p:spPr>
        <p:txBody>
          <a:bodyPr wrap="square" rtlCol="0">
            <a:spAutoFit/>
          </a:bodyPr>
          <a:lstStyle/>
          <a:p>
            <a:r>
              <a:rPr lang="en-US" sz="2400" b="1" dirty="0" smtClean="0"/>
              <a:t>HUMERUS</a:t>
            </a:r>
            <a:endParaRPr lang="en-US" sz="2400" b="1" dirty="0"/>
          </a:p>
        </p:txBody>
      </p:sp>
      <p:sp>
        <p:nvSpPr>
          <p:cNvPr id="5" name="TextBox 4"/>
          <p:cNvSpPr txBox="1"/>
          <p:nvPr/>
        </p:nvSpPr>
        <p:spPr>
          <a:xfrm>
            <a:off x="914400" y="2209800"/>
            <a:ext cx="2133600" cy="461665"/>
          </a:xfrm>
          <a:prstGeom prst="rect">
            <a:avLst/>
          </a:prstGeom>
          <a:noFill/>
        </p:spPr>
        <p:txBody>
          <a:bodyPr wrap="square" rtlCol="0">
            <a:spAutoFit/>
          </a:bodyPr>
          <a:lstStyle/>
          <a:p>
            <a:r>
              <a:rPr lang="en-US" sz="2400" b="1" dirty="0" smtClean="0"/>
              <a:t>ACROMIUM</a:t>
            </a:r>
            <a:endParaRPr lang="en-US" sz="2400" b="1" dirty="0"/>
          </a:p>
        </p:txBody>
      </p:sp>
      <p:cxnSp>
        <p:nvCxnSpPr>
          <p:cNvPr id="8" name="Straight Arrow Connector 7"/>
          <p:cNvCxnSpPr/>
          <p:nvPr/>
        </p:nvCxnSpPr>
        <p:spPr bwMode="auto">
          <a:xfrm>
            <a:off x="1688990" y="2665012"/>
            <a:ext cx="76200" cy="537621"/>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11" name="TextBox 10"/>
          <p:cNvSpPr txBox="1"/>
          <p:nvPr/>
        </p:nvSpPr>
        <p:spPr>
          <a:xfrm>
            <a:off x="3203575" y="2057401"/>
            <a:ext cx="3044825" cy="461665"/>
          </a:xfrm>
          <a:prstGeom prst="rect">
            <a:avLst/>
          </a:prstGeom>
          <a:noFill/>
        </p:spPr>
        <p:txBody>
          <a:bodyPr wrap="square" rtlCol="0">
            <a:spAutoFit/>
          </a:bodyPr>
          <a:lstStyle/>
          <a:p>
            <a:r>
              <a:rPr lang="en-US" sz="2400" b="1" dirty="0" smtClean="0"/>
              <a:t>SUPRASPINATUS</a:t>
            </a:r>
            <a:endParaRPr lang="en-US" sz="2400" b="1" dirty="0"/>
          </a:p>
        </p:txBody>
      </p:sp>
      <p:cxnSp>
        <p:nvCxnSpPr>
          <p:cNvPr id="13" name="Straight Arrow Connector 12"/>
          <p:cNvCxnSpPr/>
          <p:nvPr/>
        </p:nvCxnSpPr>
        <p:spPr bwMode="auto">
          <a:xfrm flipH="1">
            <a:off x="3810000" y="2519066"/>
            <a:ext cx="457200" cy="136713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pic>
        <p:nvPicPr>
          <p:cNvPr id="6533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6353"/>
            <a:ext cx="2204498" cy="195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4453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8610600" cy="3581400"/>
          </a:xfrm>
        </p:spPr>
        <p:txBody>
          <a:bodyPr/>
          <a:lstStyle/>
          <a:p>
            <a:r>
              <a:rPr lang="en-US" sz="4000" dirty="0" smtClean="0"/>
              <a:t>Combining Ultrasound with Physical Examination Sounds</a:t>
            </a:r>
            <a:endParaRPr lang="en-US" sz="4000" dirty="0"/>
          </a:p>
        </p:txBody>
      </p:sp>
      <p:sp>
        <p:nvSpPr>
          <p:cNvPr id="3" name="Content Placeholder 2"/>
          <p:cNvSpPr>
            <a:spLocks noGrp="1"/>
          </p:cNvSpPr>
          <p:nvPr>
            <p:ph idx="1"/>
          </p:nvPr>
        </p:nvSpPr>
        <p:spPr>
          <a:xfrm>
            <a:off x="685800" y="5867400"/>
            <a:ext cx="7772400" cy="228600"/>
          </a:xfrm>
        </p:spPr>
        <p:txBody>
          <a:bodyPr/>
          <a:lstStyle/>
          <a:p>
            <a:endParaRPr lang="en-US" dirty="0"/>
          </a:p>
        </p:txBody>
      </p:sp>
    </p:spTree>
    <p:extLst>
      <p:ext uri="{BB962C8B-B14F-4D97-AF65-F5344CB8AC3E}">
        <p14:creationId xmlns:p14="http://schemas.microsoft.com/office/powerpoint/2010/main" val="2611776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762000"/>
          </a:xfrm>
        </p:spPr>
        <p:txBody>
          <a:bodyPr/>
          <a:lstStyle/>
          <a:p>
            <a:r>
              <a:rPr lang="en-US" sz="3200" u="sng" dirty="0" smtClean="0">
                <a:solidFill>
                  <a:srgbClr val="000A1E"/>
                </a:solidFill>
              </a:rPr>
              <a:t>Murmur of Aortic Insufficiency</a:t>
            </a:r>
            <a:endParaRPr lang="en-US" sz="3200" u="sng" dirty="0">
              <a:solidFill>
                <a:srgbClr val="000A1E"/>
              </a:solidFill>
            </a:endParaRPr>
          </a:p>
        </p:txBody>
      </p:sp>
      <p:pic>
        <p:nvPicPr>
          <p:cNvPr id="4" name="US AI-Heart #4.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2961" t="5653" r="24671" b="22710"/>
          <a:stretch/>
        </p:blipFill>
        <p:spPr>
          <a:xfrm>
            <a:off x="457200" y="990600"/>
            <a:ext cx="8347787" cy="4648200"/>
          </a:xfrm>
        </p:spPr>
      </p:pic>
    </p:spTree>
    <p:extLst>
      <p:ext uri="{BB962C8B-B14F-4D97-AF65-F5344CB8AC3E}">
        <p14:creationId xmlns:p14="http://schemas.microsoft.com/office/powerpoint/2010/main" val="2441264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sz="3200" u="sng" dirty="0" smtClean="0">
                <a:solidFill>
                  <a:srgbClr val="000A1E"/>
                </a:solidFill>
              </a:rPr>
              <a:t>AI Murmur with Color Doppler</a:t>
            </a:r>
            <a:endParaRPr lang="en-US" sz="3200" u="sng" dirty="0">
              <a:solidFill>
                <a:srgbClr val="000A1E"/>
              </a:solidFill>
            </a:endParaRPr>
          </a:p>
        </p:txBody>
      </p:sp>
      <p:pic>
        <p:nvPicPr>
          <p:cNvPr id="4" name="US AI-Heart Sound color #2.wmv">
            <a:hlinkClick r:id="" action="ppaction://media"/>
          </p:cNvPr>
          <p:cNvPicPr>
            <a:picLocks noGrp="1" noChangeAspect="1"/>
          </p:cNvPicPr>
          <p:nvPr>
            <p:ph idx="1"/>
            <a:videoFile r:link="rId1"/>
            <p:extLst>
              <p:ext uri="{DAA4B4D4-6D71-4841-9C94-3DE7FCFB9230}">
                <p14:media xmlns:p14="http://schemas.microsoft.com/office/powerpoint/2010/main" r:embed="rId2">
                  <p14:trim st="1871.7278" end="271.2656"/>
                </p14:media>
              </p:ext>
            </p:extLst>
          </p:nvPr>
        </p:nvPicPr>
        <p:blipFill rotWithShape="1">
          <a:blip r:embed="rId4"/>
          <a:srcRect l="2303" t="5068" r="24013" b="20955"/>
          <a:stretch>
            <a:fillRect/>
          </a:stretch>
        </p:blipFill>
        <p:spPr>
          <a:xfrm>
            <a:off x="304800" y="990600"/>
            <a:ext cx="8635593" cy="4876800"/>
          </a:xfrm>
        </p:spPr>
      </p:pic>
    </p:spTree>
    <p:extLst>
      <p:ext uri="{BB962C8B-B14F-4D97-AF65-F5344CB8AC3E}">
        <p14:creationId xmlns:p14="http://schemas.microsoft.com/office/powerpoint/2010/main" val="3010796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066800"/>
          </a:xfrm>
        </p:spPr>
        <p:txBody>
          <a:bodyPr/>
          <a:lstStyle/>
          <a:p>
            <a:r>
              <a:rPr lang="en-US" sz="3200" u="sng" dirty="0">
                <a:solidFill>
                  <a:srgbClr val="000A1E"/>
                </a:solidFill>
              </a:rPr>
              <a:t>Crackles of Pulmonary Fibrosis on Inspiration </a:t>
            </a:r>
            <a:endParaRPr lang="en-US" sz="3200" dirty="0"/>
          </a:p>
        </p:txBody>
      </p:sp>
      <p:pic>
        <p:nvPicPr>
          <p:cNvPr id="4" name="32-2.wmv">
            <a:hlinkClick r:id="" action="ppaction://media"/>
          </p:cNvPr>
          <p:cNvPicPr>
            <a:picLocks noGrp="1" noChangeAspect="1"/>
          </p:cNvPicPr>
          <p:nvPr>
            <p:ph idx="1"/>
            <a:videoFile r:link="rId1"/>
            <p:extLst>
              <p:ext uri="{DAA4B4D4-6D71-4841-9C94-3DE7FCFB9230}">
                <p14:media xmlns:p14="http://schemas.microsoft.com/office/powerpoint/2010/main" r:embed="rId2">
                  <p14:trim st="346.374" end="734.7328"/>
                </p14:media>
              </p:ext>
            </p:extLst>
          </p:nvPr>
        </p:nvPicPr>
        <p:blipFill rotWithShape="1">
          <a:blip r:embed="rId4"/>
          <a:srcRect l="19264" t="8877" r="11603" b="27704"/>
          <a:stretch/>
        </p:blipFill>
        <p:spPr>
          <a:xfrm>
            <a:off x="381000" y="1524000"/>
            <a:ext cx="8439238" cy="4355087"/>
          </a:xfrm>
        </p:spPr>
      </p:pic>
    </p:spTree>
    <p:extLst>
      <p:ext uri="{BB962C8B-B14F-4D97-AF65-F5344CB8AC3E}">
        <p14:creationId xmlns:p14="http://schemas.microsoft.com/office/powerpoint/2010/main" val="1315978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2400" y="228600"/>
            <a:ext cx="8991600" cy="1828800"/>
          </a:xfrm>
        </p:spPr>
        <p:txBody>
          <a:bodyPr/>
          <a:lstStyle/>
          <a:p>
            <a:pPr algn="l"/>
            <a:r>
              <a:rPr lang="en-US" sz="3200" dirty="0"/>
              <a:t>Comparison </a:t>
            </a:r>
            <a:r>
              <a:rPr lang="en-US" sz="3200" dirty="0" smtClean="0"/>
              <a:t>of </a:t>
            </a:r>
            <a:r>
              <a:rPr lang="en-US" sz="3200" dirty="0"/>
              <a:t>Hand-Carried Ultrasound to Bedside Cardiovascular Physical Examination. </a:t>
            </a:r>
            <a:r>
              <a:rPr lang="en-US" sz="3200" dirty="0" err="1"/>
              <a:t>Kopal</a:t>
            </a:r>
            <a:r>
              <a:rPr lang="en-US" sz="3200" dirty="0"/>
              <a:t> SL, </a:t>
            </a:r>
            <a:r>
              <a:rPr lang="en-US" sz="3200" dirty="0" smtClean="0"/>
              <a:t>et </a:t>
            </a:r>
            <a:r>
              <a:rPr lang="en-US" sz="3200" dirty="0"/>
              <a:t>al. Am J </a:t>
            </a:r>
            <a:r>
              <a:rPr lang="en-US" sz="3200" dirty="0" err="1"/>
              <a:t>Cardiol</a:t>
            </a:r>
            <a:r>
              <a:rPr lang="en-US" sz="3200" dirty="0"/>
              <a:t> </a:t>
            </a:r>
            <a:r>
              <a:rPr lang="en-US" sz="3200" dirty="0" smtClean="0"/>
              <a:t>2005</a:t>
            </a:r>
            <a:endParaRPr lang="en-US" sz="3200" dirty="0"/>
          </a:p>
        </p:txBody>
      </p:sp>
      <p:sp>
        <p:nvSpPr>
          <p:cNvPr id="65539" name="Rectangle 3"/>
          <p:cNvSpPr>
            <a:spLocks noGrp="1" noChangeArrowheads="1"/>
          </p:cNvSpPr>
          <p:nvPr>
            <p:ph idx="1"/>
          </p:nvPr>
        </p:nvSpPr>
        <p:spPr>
          <a:xfrm>
            <a:off x="228600" y="1981200"/>
            <a:ext cx="8915400" cy="4876800"/>
          </a:xfrm>
        </p:spPr>
        <p:txBody>
          <a:bodyPr/>
          <a:lstStyle/>
          <a:p>
            <a:pPr>
              <a:lnSpc>
                <a:spcPct val="120000"/>
              </a:lnSpc>
            </a:pPr>
            <a:r>
              <a:rPr lang="en-US" dirty="0"/>
              <a:t>Two first year medical </a:t>
            </a:r>
            <a:r>
              <a:rPr lang="en-US" dirty="0" smtClean="0"/>
              <a:t>students</a:t>
            </a:r>
            <a:endParaRPr lang="en-US" dirty="0"/>
          </a:p>
          <a:p>
            <a:pPr>
              <a:lnSpc>
                <a:spcPct val="120000"/>
              </a:lnSpc>
            </a:pPr>
            <a:r>
              <a:rPr lang="en-US" dirty="0"/>
              <a:t>4 hrs of lecture and 14 hrs of hands-on </a:t>
            </a:r>
            <a:r>
              <a:rPr lang="en-US" dirty="0" smtClean="0"/>
              <a:t>experience</a:t>
            </a:r>
            <a:endParaRPr lang="en-US" dirty="0"/>
          </a:p>
          <a:p>
            <a:pPr>
              <a:lnSpc>
                <a:spcPct val="120000"/>
              </a:lnSpc>
            </a:pPr>
            <a:r>
              <a:rPr lang="en-US" dirty="0"/>
              <a:t>Students outperformed 5 board-certified cardiologists in identifying cardiac pathology in 61 cardiac </a:t>
            </a:r>
            <a:r>
              <a:rPr lang="en-US" dirty="0" smtClean="0"/>
              <a:t>patients  </a:t>
            </a:r>
            <a:endParaRPr lang="en-US" dirty="0"/>
          </a:p>
          <a:p>
            <a:pPr>
              <a:lnSpc>
                <a:spcPct val="120000"/>
              </a:lnSpc>
            </a:pPr>
            <a:r>
              <a:rPr lang="en-US" dirty="0"/>
              <a:t>Students identified 75% of the pathologies and cardiologists </a:t>
            </a:r>
            <a:r>
              <a:rPr lang="en-US" dirty="0" smtClean="0"/>
              <a:t>identified 49%</a:t>
            </a:r>
            <a:endParaRPr lang="en-US" dirty="0"/>
          </a:p>
        </p:txBody>
      </p:sp>
    </p:spTree>
    <p:extLst>
      <p:ext uri="{BB962C8B-B14F-4D97-AF65-F5344CB8AC3E}">
        <p14:creationId xmlns:p14="http://schemas.microsoft.com/office/powerpoint/2010/main" val="10910242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76200"/>
            <a:ext cx="8001000" cy="1219200"/>
          </a:xfrm>
        </p:spPr>
        <p:txBody>
          <a:bodyPr/>
          <a:lstStyle/>
          <a:p>
            <a:r>
              <a:rPr lang="en-US" sz="4000" u="sng" dirty="0">
                <a:solidFill>
                  <a:srgbClr val="FFFF00"/>
                </a:solidFill>
              </a:rPr>
              <a:t>Third Year (M3) Students</a:t>
            </a:r>
            <a:endParaRPr lang="en-US" sz="5400" u="sng" dirty="0">
              <a:solidFill>
                <a:srgbClr val="FFFF00"/>
              </a:solidFill>
            </a:endParaRPr>
          </a:p>
        </p:txBody>
      </p:sp>
      <p:sp>
        <p:nvSpPr>
          <p:cNvPr id="13315" name="Rectangle 3"/>
          <p:cNvSpPr>
            <a:spLocks noGrp="1" noChangeArrowheads="1"/>
          </p:cNvSpPr>
          <p:nvPr>
            <p:ph idx="1"/>
          </p:nvPr>
        </p:nvSpPr>
        <p:spPr>
          <a:xfrm>
            <a:off x="228600" y="1295400"/>
            <a:ext cx="8915400" cy="5334000"/>
          </a:xfrm>
        </p:spPr>
        <p:txBody>
          <a:bodyPr/>
          <a:lstStyle/>
          <a:p>
            <a:pPr>
              <a:spcBef>
                <a:spcPts val="0"/>
              </a:spcBef>
              <a:buSzPct val="100000"/>
              <a:buFont typeface="Arial" pitchFamily="34" charset="0"/>
              <a:buChar char="•"/>
            </a:pPr>
            <a:r>
              <a:rPr lang="en-US" sz="3100" dirty="0" smtClean="0"/>
              <a:t>Clerkship </a:t>
            </a:r>
            <a:r>
              <a:rPr lang="en-US" sz="3100" dirty="0"/>
              <a:t>directors have introduced ultrasound into the clerkship curriculum and OSCE </a:t>
            </a:r>
            <a:r>
              <a:rPr lang="en-US" sz="3100" dirty="0" smtClean="0"/>
              <a:t>evaluations</a:t>
            </a:r>
          </a:p>
          <a:p>
            <a:pPr>
              <a:lnSpc>
                <a:spcPct val="150000"/>
              </a:lnSpc>
              <a:spcBef>
                <a:spcPts val="0"/>
              </a:spcBef>
              <a:buSzPct val="100000"/>
              <a:buFont typeface="Arial" pitchFamily="34" charset="0"/>
              <a:buChar char="•"/>
            </a:pPr>
            <a:r>
              <a:rPr lang="en-US" sz="3100" dirty="0" smtClean="0"/>
              <a:t>Ultrasound in the ICU: 2 week block on IM</a:t>
            </a:r>
          </a:p>
          <a:p>
            <a:pPr>
              <a:lnSpc>
                <a:spcPct val="150000"/>
              </a:lnSpc>
              <a:spcBef>
                <a:spcPts val="0"/>
              </a:spcBef>
              <a:buSzPct val="100000"/>
              <a:buFont typeface="Arial" pitchFamily="34" charset="0"/>
              <a:buChar char="•"/>
            </a:pPr>
            <a:r>
              <a:rPr lang="en-US" sz="3100" dirty="0" smtClean="0"/>
              <a:t>Heart </a:t>
            </a:r>
            <a:r>
              <a:rPr lang="en-US" sz="3100" dirty="0"/>
              <a:t>sounds and ECHO </a:t>
            </a:r>
            <a:r>
              <a:rPr lang="en-US" sz="3100" dirty="0" smtClean="0"/>
              <a:t>sessions on </a:t>
            </a:r>
            <a:r>
              <a:rPr lang="en-US" sz="3100" dirty="0"/>
              <a:t>IM clerkship </a:t>
            </a:r>
            <a:endParaRPr lang="en-US" sz="3100" dirty="0" smtClean="0"/>
          </a:p>
          <a:p>
            <a:pPr>
              <a:lnSpc>
                <a:spcPct val="150000"/>
              </a:lnSpc>
              <a:spcBef>
                <a:spcPts val="0"/>
              </a:spcBef>
              <a:buSzPct val="100000"/>
              <a:buFont typeface="Arial" pitchFamily="34" charset="0"/>
              <a:buChar char="•"/>
            </a:pPr>
            <a:r>
              <a:rPr lang="en-US" sz="3100" dirty="0" smtClean="0"/>
              <a:t>Pocket ultrasound has been added to the IM, FM,  and </a:t>
            </a:r>
            <a:r>
              <a:rPr lang="en-US" sz="3100" dirty="0" err="1" smtClean="0"/>
              <a:t>Peds</a:t>
            </a:r>
            <a:r>
              <a:rPr lang="en-US" sz="3100" dirty="0" smtClean="0"/>
              <a:t> clerkships</a:t>
            </a:r>
          </a:p>
          <a:p>
            <a:pPr>
              <a:lnSpc>
                <a:spcPct val="150000"/>
              </a:lnSpc>
              <a:spcBef>
                <a:spcPts val="0"/>
              </a:spcBef>
              <a:buSzPct val="100000"/>
              <a:buFont typeface="Arial" pitchFamily="34" charset="0"/>
              <a:buChar char="•"/>
            </a:pPr>
            <a:r>
              <a:rPr lang="en-US" sz="3100" dirty="0" smtClean="0"/>
              <a:t>An ultrasound station has been added to the end-of-year Gate OSCE</a:t>
            </a:r>
            <a:endParaRPr lang="en-US" sz="3100" dirty="0"/>
          </a:p>
        </p:txBody>
      </p:sp>
    </p:spTree>
    <p:extLst>
      <p:ext uri="{BB962C8B-B14F-4D97-AF65-F5344CB8AC3E}">
        <p14:creationId xmlns:p14="http://schemas.microsoft.com/office/powerpoint/2010/main" val="15343703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04800"/>
            <a:ext cx="7772400" cy="1524000"/>
          </a:xfrm>
        </p:spPr>
        <p:txBody>
          <a:bodyPr/>
          <a:lstStyle/>
          <a:p>
            <a:r>
              <a:rPr lang="en-US" sz="4000" u="sng" dirty="0" smtClean="0">
                <a:solidFill>
                  <a:srgbClr val="FFFF00"/>
                </a:solidFill>
              </a:rPr>
              <a:t>M3 Clerkship OSCEs</a:t>
            </a:r>
            <a:endParaRPr lang="en-US" u="sng" dirty="0" smtClean="0">
              <a:solidFill>
                <a:srgbClr val="FFFF00"/>
              </a:solidFill>
            </a:endParaRPr>
          </a:p>
        </p:txBody>
      </p:sp>
      <p:sp>
        <p:nvSpPr>
          <p:cNvPr id="26627" name="Rectangle 3"/>
          <p:cNvSpPr>
            <a:spLocks noGrp="1" noChangeArrowheads="1"/>
          </p:cNvSpPr>
          <p:nvPr>
            <p:ph idx="1"/>
          </p:nvPr>
        </p:nvSpPr>
        <p:spPr>
          <a:xfrm>
            <a:off x="0" y="990600"/>
            <a:ext cx="9144000" cy="5638800"/>
          </a:xfrm>
        </p:spPr>
        <p:txBody>
          <a:bodyPr>
            <a:normAutofit fontScale="85000" lnSpcReduction="20000"/>
          </a:bodyPr>
          <a:lstStyle/>
          <a:p>
            <a:pPr>
              <a:lnSpc>
                <a:spcPct val="120000"/>
              </a:lnSpc>
              <a:buSzPct val="100000"/>
              <a:buFontTx/>
              <a:buBlip>
                <a:blip r:embed="rId2"/>
              </a:buBlip>
              <a:defRPr/>
            </a:pPr>
            <a:r>
              <a:rPr lang="en-US" b="1" dirty="0"/>
              <a:t>Internal </a:t>
            </a:r>
            <a:r>
              <a:rPr lang="en-US" b="1" dirty="0" smtClean="0"/>
              <a:t>Medicine</a:t>
            </a:r>
            <a:r>
              <a:rPr lang="en-US" dirty="0" smtClean="0"/>
              <a:t>:</a:t>
            </a:r>
          </a:p>
          <a:p>
            <a:pPr lvl="1">
              <a:lnSpc>
                <a:spcPct val="120000"/>
              </a:lnSpc>
              <a:defRPr/>
            </a:pPr>
            <a:r>
              <a:rPr lang="en-US" dirty="0" smtClean="0"/>
              <a:t>thyroid scan </a:t>
            </a:r>
          </a:p>
          <a:p>
            <a:pPr lvl="1">
              <a:lnSpc>
                <a:spcPct val="120000"/>
              </a:lnSpc>
              <a:defRPr/>
            </a:pPr>
            <a:r>
              <a:rPr lang="en-US" dirty="0" smtClean="0"/>
              <a:t>central line placement with ultrasound guidance</a:t>
            </a:r>
          </a:p>
          <a:p>
            <a:pPr>
              <a:lnSpc>
                <a:spcPct val="120000"/>
              </a:lnSpc>
              <a:buSzPct val="100000"/>
              <a:buFontTx/>
              <a:buBlip>
                <a:blip r:embed="rId2"/>
              </a:buBlip>
              <a:defRPr/>
            </a:pPr>
            <a:r>
              <a:rPr lang="en-US" b="1" dirty="0" smtClean="0"/>
              <a:t>Family </a:t>
            </a:r>
            <a:r>
              <a:rPr lang="en-US" b="1" dirty="0"/>
              <a:t>Medicine</a:t>
            </a:r>
            <a:r>
              <a:rPr lang="en-US" dirty="0"/>
              <a:t>: </a:t>
            </a:r>
          </a:p>
          <a:p>
            <a:pPr lvl="1">
              <a:lnSpc>
                <a:spcPct val="120000"/>
              </a:lnSpc>
              <a:defRPr/>
            </a:pPr>
            <a:r>
              <a:rPr lang="en-US" dirty="0" smtClean="0"/>
              <a:t>Abdominal  Aortic Aneurysm  (AAA)  </a:t>
            </a:r>
            <a:r>
              <a:rPr lang="en-US" dirty="0"/>
              <a:t>screen </a:t>
            </a:r>
          </a:p>
          <a:p>
            <a:pPr>
              <a:lnSpc>
                <a:spcPct val="120000"/>
              </a:lnSpc>
              <a:buSzPct val="100000"/>
              <a:buFontTx/>
              <a:buBlip>
                <a:blip r:embed="rId2"/>
              </a:buBlip>
              <a:defRPr/>
            </a:pPr>
            <a:r>
              <a:rPr lang="en-US" b="1" dirty="0"/>
              <a:t>OB/GYN</a:t>
            </a:r>
            <a:r>
              <a:rPr lang="en-US" dirty="0"/>
              <a:t>: </a:t>
            </a:r>
          </a:p>
          <a:p>
            <a:pPr lvl="1">
              <a:lnSpc>
                <a:spcPct val="120000"/>
              </a:lnSpc>
              <a:defRPr/>
            </a:pPr>
            <a:r>
              <a:rPr lang="en-US" dirty="0" smtClean="0"/>
              <a:t>third </a:t>
            </a:r>
            <a:r>
              <a:rPr lang="en-US" dirty="0"/>
              <a:t>trimester pregnancy with bright red vaginal bleeding - </a:t>
            </a:r>
            <a:r>
              <a:rPr lang="en-US" dirty="0" err="1"/>
              <a:t>transabdominal</a:t>
            </a:r>
            <a:r>
              <a:rPr lang="en-US" dirty="0"/>
              <a:t> </a:t>
            </a:r>
            <a:r>
              <a:rPr lang="en-US" dirty="0" smtClean="0"/>
              <a:t>scan</a:t>
            </a:r>
            <a:endParaRPr lang="en-US" dirty="0"/>
          </a:p>
          <a:p>
            <a:pPr>
              <a:lnSpc>
                <a:spcPct val="120000"/>
              </a:lnSpc>
              <a:buSzPct val="100000"/>
              <a:buFontTx/>
              <a:buBlip>
                <a:blip r:embed="rId2"/>
              </a:buBlip>
              <a:defRPr/>
            </a:pPr>
            <a:r>
              <a:rPr lang="en-US" b="1" dirty="0"/>
              <a:t>Pediatrics</a:t>
            </a:r>
            <a:r>
              <a:rPr lang="en-US" dirty="0"/>
              <a:t>: </a:t>
            </a:r>
          </a:p>
          <a:p>
            <a:pPr lvl="1">
              <a:lnSpc>
                <a:spcPct val="120000"/>
              </a:lnSpc>
              <a:defRPr/>
            </a:pPr>
            <a:r>
              <a:rPr lang="en-US" dirty="0" smtClean="0"/>
              <a:t>Assess volume status of a 9 year old </a:t>
            </a:r>
          </a:p>
          <a:p>
            <a:pPr>
              <a:lnSpc>
                <a:spcPct val="120000"/>
              </a:lnSpc>
              <a:defRPr/>
            </a:pPr>
            <a:r>
              <a:rPr lang="en-US" b="1" dirty="0" smtClean="0"/>
              <a:t>Surgery</a:t>
            </a:r>
            <a:r>
              <a:rPr lang="en-US" dirty="0" smtClean="0"/>
              <a:t>: </a:t>
            </a:r>
          </a:p>
          <a:p>
            <a:pPr lvl="1">
              <a:lnSpc>
                <a:spcPct val="120000"/>
              </a:lnSpc>
              <a:defRPr/>
            </a:pPr>
            <a:r>
              <a:rPr lang="en-US" dirty="0" smtClean="0"/>
              <a:t>Trauma patient – FAST exam</a:t>
            </a:r>
          </a:p>
          <a:p>
            <a:pPr>
              <a:lnSpc>
                <a:spcPct val="170000"/>
              </a:lnSpc>
              <a:buFontTx/>
              <a:buNone/>
              <a:defRPr/>
            </a:pPr>
            <a:endParaRPr lang="en-US" dirty="0"/>
          </a:p>
        </p:txBody>
      </p:sp>
    </p:spTree>
    <p:extLst>
      <p:ext uri="{BB962C8B-B14F-4D97-AF65-F5344CB8AC3E}">
        <p14:creationId xmlns:p14="http://schemas.microsoft.com/office/powerpoint/2010/main" val="18479171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2" name="Picture 4" descr="C:\Documents and Settings\Richard A. Hoppmann .USC-K49UKAT3V8Y\Desktop\OSCE_102907\us_osce\5.jpg"/>
          <p:cNvPicPr>
            <a:picLocks noChangeAspect="1" noChangeArrowheads="1"/>
          </p:cNvPicPr>
          <p:nvPr/>
        </p:nvPicPr>
        <p:blipFill>
          <a:blip r:embed="rId2" cstate="print"/>
          <a:srcRect/>
          <a:stretch>
            <a:fillRect/>
          </a:stretch>
        </p:blipFill>
        <p:spPr bwMode="auto">
          <a:xfrm>
            <a:off x="457200" y="621698"/>
            <a:ext cx="8305800" cy="56267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642742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2" descr="F2225172"/>
          <p:cNvPicPr>
            <a:picLocks noChangeAspect="1" noChangeArrowheads="1"/>
          </p:cNvPicPr>
          <p:nvPr/>
        </p:nvPicPr>
        <p:blipFill>
          <a:blip r:embed="rId2" cstate="print"/>
          <a:srcRect/>
          <a:stretch>
            <a:fillRect/>
          </a:stretch>
        </p:blipFill>
        <p:spPr bwMode="auto">
          <a:xfrm>
            <a:off x="457200" y="533400"/>
            <a:ext cx="8364202" cy="5572347"/>
          </a:xfrm>
          <a:prstGeom prst="rect">
            <a:avLst/>
          </a:prstGeom>
          <a:noFill/>
        </p:spPr>
      </p:pic>
    </p:spTree>
    <p:extLst>
      <p:ext uri="{BB962C8B-B14F-4D97-AF65-F5344CB8AC3E}">
        <p14:creationId xmlns:p14="http://schemas.microsoft.com/office/powerpoint/2010/main" val="17737436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14400"/>
          </a:xfrm>
        </p:spPr>
        <p:txBody>
          <a:bodyPr/>
          <a:lstStyle/>
          <a:p>
            <a:r>
              <a:rPr lang="en-US" u="sng" dirty="0" smtClean="0">
                <a:solidFill>
                  <a:srgbClr val="000A1E"/>
                </a:solidFill>
              </a:rPr>
              <a:t>Phantoms and Task Trainers</a:t>
            </a:r>
            <a:endParaRPr lang="en-US" u="sng" dirty="0">
              <a:solidFill>
                <a:srgbClr val="000A1E"/>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365" y="4661867"/>
            <a:ext cx="3354435" cy="196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219200"/>
            <a:ext cx="2514600" cy="3269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bwMode="auto">
          <a:xfrm rot="20602671">
            <a:off x="7600617" y="3830210"/>
            <a:ext cx="266700" cy="228600"/>
          </a:xfrm>
          <a:prstGeom prst="ellipse">
            <a:avLst/>
          </a:prstGeom>
          <a:solidFill>
            <a:srgbClr val="996633"/>
          </a:solidFill>
          <a:ln w="9525" cap="flat" cmpd="sng" algn="ctr">
            <a:solidFill>
              <a:srgbClr val="9966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pic>
        <p:nvPicPr>
          <p:cNvPr id="65331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19200" y="1196671"/>
            <a:ext cx="2362199" cy="316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08110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1066800"/>
          </a:xfrm>
        </p:spPr>
        <p:txBody>
          <a:bodyPr/>
          <a:lstStyle/>
          <a:p>
            <a:r>
              <a:rPr lang="en-US" sz="3000" u="sng" dirty="0" smtClean="0">
                <a:solidFill>
                  <a:srgbClr val="000A1E"/>
                </a:solidFill>
              </a:rPr>
              <a:t>Ultrasound Guided Central Line Placement in a Phantom </a:t>
            </a:r>
            <a:endParaRPr lang="en-US" sz="3000" u="sng" dirty="0">
              <a:solidFill>
                <a:srgbClr val="000A1E"/>
              </a:solidFill>
            </a:endParaRPr>
          </a:p>
        </p:txBody>
      </p:sp>
      <p:pic>
        <p:nvPicPr>
          <p:cNvPr id="28" name="US guided central line.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4385" b="8674"/>
          <a:stretch/>
        </p:blipFill>
        <p:spPr>
          <a:xfrm>
            <a:off x="1600200" y="1295400"/>
            <a:ext cx="6096000" cy="5280288"/>
          </a:xfrm>
        </p:spPr>
      </p:pic>
    </p:spTree>
    <p:extLst>
      <p:ext uri="{BB962C8B-B14F-4D97-AF65-F5344CB8AC3E}">
        <p14:creationId xmlns:p14="http://schemas.microsoft.com/office/powerpoint/2010/main" val="298264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228600"/>
            <a:ext cx="8077200" cy="914400"/>
          </a:xfrm>
        </p:spPr>
        <p:txBody>
          <a:bodyPr/>
          <a:lstStyle/>
          <a:p>
            <a:r>
              <a:rPr lang="en-US" sz="4000" u="sng" dirty="0">
                <a:solidFill>
                  <a:srgbClr val="FFFF00"/>
                </a:solidFill>
              </a:rPr>
              <a:t>Fourth Year (M4) Students</a:t>
            </a:r>
            <a:endParaRPr lang="en-US" u="sng" dirty="0">
              <a:solidFill>
                <a:srgbClr val="FFFF00"/>
              </a:solidFill>
            </a:endParaRPr>
          </a:p>
        </p:txBody>
      </p:sp>
      <p:sp>
        <p:nvSpPr>
          <p:cNvPr id="14339" name="Rectangle 3"/>
          <p:cNvSpPr>
            <a:spLocks noGrp="1" noChangeArrowheads="1"/>
          </p:cNvSpPr>
          <p:nvPr>
            <p:ph idx="1"/>
          </p:nvPr>
        </p:nvSpPr>
        <p:spPr>
          <a:xfrm>
            <a:off x="457200" y="1143000"/>
            <a:ext cx="8686800" cy="5410200"/>
          </a:xfrm>
        </p:spPr>
        <p:txBody>
          <a:bodyPr/>
          <a:lstStyle/>
          <a:p>
            <a:pPr>
              <a:spcBef>
                <a:spcPts val="1800"/>
              </a:spcBef>
              <a:buSzPct val="100000"/>
              <a:buFont typeface="Arial" pitchFamily="34" charset="0"/>
              <a:buChar char="•"/>
            </a:pPr>
            <a:r>
              <a:rPr lang="en-US" dirty="0"/>
              <a:t>Four week Emergency Medicine Ultrasound Elective</a:t>
            </a:r>
          </a:p>
          <a:p>
            <a:pPr>
              <a:spcBef>
                <a:spcPts val="1800"/>
              </a:spcBef>
              <a:buSzPct val="100000"/>
              <a:buFont typeface="Arial" pitchFamily="34" charset="0"/>
              <a:buChar char="•"/>
            </a:pPr>
            <a:r>
              <a:rPr lang="en-US" dirty="0" smtClean="0"/>
              <a:t>Hands-on </a:t>
            </a:r>
            <a:r>
              <a:rPr lang="en-US" dirty="0"/>
              <a:t>ultrasound experience added to Radiology Elective</a:t>
            </a:r>
          </a:p>
          <a:p>
            <a:pPr>
              <a:spcBef>
                <a:spcPts val="1800"/>
              </a:spcBef>
              <a:buSzPct val="100000"/>
              <a:buFont typeface="Arial" pitchFamily="34" charset="0"/>
              <a:buChar char="•"/>
            </a:pPr>
            <a:r>
              <a:rPr lang="en-US" dirty="0" smtClean="0"/>
              <a:t>Two day Capstone course to prepare for residency: FAST for trauma, RUSH for shock, ultrasound guided procedures</a:t>
            </a:r>
          </a:p>
          <a:p>
            <a:pPr>
              <a:spcBef>
                <a:spcPts val="1800"/>
              </a:spcBef>
              <a:buSzPct val="100000"/>
              <a:buFont typeface="Arial" pitchFamily="34" charset="0"/>
              <a:buChar char="•"/>
            </a:pPr>
            <a:r>
              <a:rPr lang="en-US" dirty="0" smtClean="0"/>
              <a:t>Ultrasound Independent Study: research, further develop US skills, help with M1/M2 labs </a:t>
            </a:r>
            <a:endParaRPr lang="en-US" dirty="0"/>
          </a:p>
        </p:txBody>
      </p:sp>
    </p:spTree>
    <p:extLst>
      <p:ext uri="{BB962C8B-B14F-4D97-AF65-F5344CB8AC3E}">
        <p14:creationId xmlns:p14="http://schemas.microsoft.com/office/powerpoint/2010/main" val="17268897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2737" y="152401"/>
            <a:ext cx="7772400" cy="685800"/>
          </a:xfrm>
        </p:spPr>
        <p:txBody>
          <a:bodyPr/>
          <a:lstStyle/>
          <a:p>
            <a:r>
              <a:rPr lang="en-US" sz="3600" u="sng" dirty="0" smtClean="0">
                <a:solidFill>
                  <a:srgbClr val="000000"/>
                </a:solidFill>
              </a:rPr>
              <a:t>Student Review Portal and Archive </a:t>
            </a:r>
            <a:endParaRPr lang="en-US" sz="3600" u="sng" dirty="0">
              <a:solidFill>
                <a:srgbClr val="000000"/>
              </a:solidFill>
            </a:endParaRPr>
          </a:p>
        </p:txBody>
      </p:sp>
      <p:sp>
        <p:nvSpPr>
          <p:cNvPr id="3" name="Content Placeholder 2"/>
          <p:cNvSpPr>
            <a:spLocks noGrp="1"/>
          </p:cNvSpPr>
          <p:nvPr>
            <p:ph idx="1"/>
          </p:nvPr>
        </p:nvSpPr>
        <p:spPr/>
        <p:txBody>
          <a:bodyPr/>
          <a:lstStyle/>
          <a:p>
            <a:endParaRPr lang="en-US" dirty="0"/>
          </a:p>
        </p:txBody>
      </p:sp>
      <p:pic>
        <p:nvPicPr>
          <p:cNvPr id="4098" name="Picture 2" descr="C:\Users\hoppmann\AppData\Local\Microsoft\Windows\Temporary Internet Files\Content.Outlook\T2N0I6E5\qpath screen sho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6" t="16834" r="58101" b="38089"/>
          <a:stretch/>
        </p:blipFill>
        <p:spPr bwMode="auto">
          <a:xfrm>
            <a:off x="677908" y="1252330"/>
            <a:ext cx="7856492" cy="5224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6526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C:\Users\hoppmann\AppData\Local\Microsoft\Windows\Temporary Internet Files\Content.Outlook\95Y8IHYR\11.jpg"/>
          <p:cNvPicPr>
            <a:picLocks noGrp="1" noChangeAspect="1" noChangeArrowheads="1"/>
          </p:cNvPicPr>
          <p:nvPr>
            <p:ph idx="1"/>
          </p:nvPr>
        </p:nvPicPr>
        <p:blipFill rotWithShape="1">
          <a:blip r:embed="rId2" cstate="print"/>
          <a:srcRect l="70235" t="12901" b="46274"/>
          <a:stretch/>
        </p:blipFill>
        <p:spPr bwMode="auto">
          <a:xfrm>
            <a:off x="228600" y="228600"/>
            <a:ext cx="8725933" cy="6172200"/>
          </a:xfrm>
          <a:prstGeom prst="rect">
            <a:avLst/>
          </a:prstGeom>
          <a:noFill/>
          <a:ln w="9525">
            <a:noFill/>
            <a:miter lim="800000"/>
            <a:headEnd/>
            <a:tailEnd/>
          </a:ln>
        </p:spPr>
      </p:pic>
    </p:spTree>
    <p:extLst>
      <p:ext uri="{BB962C8B-B14F-4D97-AF65-F5344CB8AC3E}">
        <p14:creationId xmlns:p14="http://schemas.microsoft.com/office/powerpoint/2010/main" val="2289331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685800"/>
          </a:xfrm>
        </p:spPr>
        <p:txBody>
          <a:bodyPr/>
          <a:lstStyle/>
          <a:p>
            <a:r>
              <a:rPr lang="en-US" sz="3600" u="sng" dirty="0" smtClean="0">
                <a:solidFill>
                  <a:srgbClr val="000308"/>
                </a:solidFill>
              </a:rPr>
              <a:t>Ultrasound Simulation</a:t>
            </a:r>
            <a:endParaRPr lang="en-US" sz="3600" u="sng" dirty="0">
              <a:solidFill>
                <a:srgbClr val="000308"/>
              </a:solidFill>
            </a:endParaRPr>
          </a:p>
        </p:txBody>
      </p:sp>
      <p:sp>
        <p:nvSpPr>
          <p:cNvPr id="4" name="Content Placeholder 3"/>
          <p:cNvSpPr>
            <a:spLocks noGrp="1"/>
          </p:cNvSpPr>
          <p:nvPr>
            <p:ph idx="1"/>
          </p:nvPr>
        </p:nvSpPr>
        <p:spPr>
          <a:xfrm flipV="1">
            <a:off x="755509" y="6477000"/>
            <a:ext cx="7772400" cy="457200"/>
          </a:xfrm>
        </p:spPr>
        <p:txBody>
          <a:bodyPr/>
          <a:lstStyle/>
          <a:p>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29" t="12897" r="6972" b="11502"/>
          <a:stretch/>
        </p:blipFill>
        <p:spPr bwMode="auto">
          <a:xfrm>
            <a:off x="990600" y="1066800"/>
            <a:ext cx="7239000" cy="48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8634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295400"/>
          </a:xfrm>
        </p:spPr>
        <p:txBody>
          <a:bodyPr/>
          <a:lstStyle/>
          <a:p>
            <a:r>
              <a:rPr lang="en-US" sz="4000" u="sng" dirty="0" smtClean="0"/>
              <a:t>Four Component E-portfolio</a:t>
            </a:r>
            <a:endParaRPr lang="en-US" sz="4000" u="sng" dirty="0"/>
          </a:p>
        </p:txBody>
      </p:sp>
      <p:sp>
        <p:nvSpPr>
          <p:cNvPr id="3" name="Content Placeholder 2"/>
          <p:cNvSpPr>
            <a:spLocks noGrp="1"/>
          </p:cNvSpPr>
          <p:nvPr>
            <p:ph idx="1"/>
          </p:nvPr>
        </p:nvSpPr>
        <p:spPr>
          <a:xfrm>
            <a:off x="228600" y="1295400"/>
            <a:ext cx="8763000" cy="5181600"/>
          </a:xfrm>
        </p:spPr>
        <p:txBody>
          <a:bodyPr/>
          <a:lstStyle/>
          <a:p>
            <a:pPr>
              <a:spcBef>
                <a:spcPts val="3000"/>
              </a:spcBef>
            </a:pPr>
            <a:r>
              <a:rPr lang="en-US" dirty="0" smtClean="0"/>
              <a:t>Web-portal archived and evaluated images from scanning labs and clinical rotations</a:t>
            </a:r>
          </a:p>
          <a:p>
            <a:pPr>
              <a:spcBef>
                <a:spcPts val="3000"/>
              </a:spcBef>
            </a:pPr>
            <a:r>
              <a:rPr lang="en-US" dirty="0" smtClean="0"/>
              <a:t>Interactive online learning and assessment activities plus standard examination questions</a:t>
            </a:r>
          </a:p>
          <a:p>
            <a:pPr>
              <a:spcBef>
                <a:spcPts val="3000"/>
              </a:spcBef>
            </a:pPr>
            <a:r>
              <a:rPr lang="en-US" dirty="0" smtClean="0"/>
              <a:t>Simulation and phantom task-trainer activities</a:t>
            </a:r>
          </a:p>
          <a:p>
            <a:pPr>
              <a:spcBef>
                <a:spcPts val="3000"/>
              </a:spcBef>
            </a:pPr>
            <a:r>
              <a:rPr lang="en-US" dirty="0" smtClean="0"/>
              <a:t>Observation and assessment of knowledge, skills, and  behaviors –  OSCEs (some video recorded) and clinical evaluators’ assessments  </a:t>
            </a:r>
            <a:endParaRPr lang="en-US" dirty="0"/>
          </a:p>
        </p:txBody>
      </p:sp>
    </p:spTree>
    <p:extLst>
      <p:ext uri="{BB962C8B-B14F-4D97-AF65-F5344CB8AC3E}">
        <p14:creationId xmlns:p14="http://schemas.microsoft.com/office/powerpoint/2010/main" val="5510852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5638800"/>
            <a:ext cx="8229600" cy="762000"/>
          </a:xfrm>
        </p:spPr>
        <p:txBody>
          <a:bodyPr/>
          <a:lstStyle/>
          <a:p>
            <a:r>
              <a:rPr lang="en-US" sz="3600" b="1" dirty="0" smtClean="0">
                <a:solidFill>
                  <a:srgbClr val="000308"/>
                </a:solidFill>
              </a:rPr>
              <a:t>JAMA 1909;53(7):560-561</a:t>
            </a:r>
            <a:endParaRPr lang="en-US" sz="3600" b="1" dirty="0">
              <a:solidFill>
                <a:srgbClr val="000308"/>
              </a:solidFill>
            </a:endParaRPr>
          </a:p>
        </p:txBody>
      </p:sp>
      <p:sp>
        <p:nvSpPr>
          <p:cNvPr id="5" name="Text Placeholder 4"/>
          <p:cNvSpPr>
            <a:spLocks noGrp="1"/>
          </p:cNvSpPr>
          <p:nvPr>
            <p:ph type="body" idx="1"/>
          </p:nvPr>
        </p:nvSpPr>
        <p:spPr>
          <a:xfrm>
            <a:off x="1295400" y="457200"/>
            <a:ext cx="2438400" cy="914400"/>
          </a:xfrm>
        </p:spPr>
        <p:txBody>
          <a:bodyPr/>
          <a:lstStyle/>
          <a:p>
            <a:r>
              <a:rPr lang="en-US" sz="6000" dirty="0" smtClean="0">
                <a:solidFill>
                  <a:srgbClr val="000308"/>
                </a:solidFill>
              </a:rPr>
              <a:t>JAMA</a:t>
            </a:r>
            <a:endParaRPr lang="en-US" sz="6000" dirty="0">
              <a:solidFill>
                <a:srgbClr val="000308"/>
              </a:solidFill>
            </a:endParaRPr>
          </a:p>
        </p:txBody>
      </p:sp>
      <p:sp>
        <p:nvSpPr>
          <p:cNvPr id="6" name="Content Placeholder 5"/>
          <p:cNvSpPr>
            <a:spLocks noGrp="1"/>
          </p:cNvSpPr>
          <p:nvPr>
            <p:ph sz="half" idx="2"/>
          </p:nvPr>
        </p:nvSpPr>
        <p:spPr>
          <a:xfrm>
            <a:off x="228600" y="2174874"/>
            <a:ext cx="8686800" cy="3997326"/>
          </a:xfrm>
        </p:spPr>
        <p:txBody>
          <a:bodyPr/>
          <a:lstStyle/>
          <a:p>
            <a:pPr marL="0" indent="0">
              <a:lnSpc>
                <a:spcPts val="3700"/>
              </a:lnSpc>
              <a:buNone/>
            </a:pPr>
            <a:r>
              <a:rPr lang="en-US" sz="3000" dirty="0">
                <a:solidFill>
                  <a:srgbClr val="000308"/>
                </a:solidFill>
                <a:latin typeface="Arial" pitchFamily="34" charset="0"/>
                <a:cs typeface="Arial" pitchFamily="34" charset="0"/>
              </a:rPr>
              <a:t>During the past year one of the most important subjects of discussion has been the crowded medical curriculum. There are so many subjects in the curriculum of medical schools that it is difficult for students to get clear ideas with regard to them. This overcrowding is becoming worse every year in spite of all that has been done. </a:t>
            </a:r>
          </a:p>
          <a:p>
            <a:pPr marL="0" indent="0">
              <a:buNone/>
            </a:pPr>
            <a:endParaRPr lang="en-US" dirty="0"/>
          </a:p>
        </p:txBody>
      </p:sp>
      <p:sp>
        <p:nvSpPr>
          <p:cNvPr id="7" name="Text Placeholder 6"/>
          <p:cNvSpPr>
            <a:spLocks noGrp="1"/>
          </p:cNvSpPr>
          <p:nvPr>
            <p:ph type="body" sz="quarter" idx="3"/>
          </p:nvPr>
        </p:nvSpPr>
        <p:spPr>
          <a:xfrm>
            <a:off x="3886200" y="457200"/>
            <a:ext cx="4800601" cy="762000"/>
          </a:xfrm>
        </p:spPr>
        <p:txBody>
          <a:bodyPr/>
          <a:lstStyle/>
          <a:p>
            <a:pPr>
              <a:lnSpc>
                <a:spcPts val="2200"/>
              </a:lnSpc>
              <a:spcBef>
                <a:spcPts val="0"/>
              </a:spcBef>
            </a:pPr>
            <a:r>
              <a:rPr lang="en-US" dirty="0" smtClean="0">
                <a:solidFill>
                  <a:srgbClr val="000308"/>
                </a:solidFill>
              </a:rPr>
              <a:t>The Journal of the </a:t>
            </a:r>
          </a:p>
          <a:p>
            <a:pPr>
              <a:lnSpc>
                <a:spcPts val="2200"/>
              </a:lnSpc>
              <a:spcBef>
                <a:spcPts val="0"/>
              </a:spcBef>
            </a:pPr>
            <a:r>
              <a:rPr lang="en-US" dirty="0" smtClean="0">
                <a:solidFill>
                  <a:srgbClr val="000308"/>
                </a:solidFill>
              </a:rPr>
              <a:t>American Medical Association</a:t>
            </a:r>
            <a:endParaRPr lang="en-US" dirty="0">
              <a:solidFill>
                <a:srgbClr val="000308"/>
              </a:solidFill>
            </a:endParaRPr>
          </a:p>
        </p:txBody>
      </p:sp>
      <p:sp>
        <p:nvSpPr>
          <p:cNvPr id="8" name="Content Placeholder 7"/>
          <p:cNvSpPr>
            <a:spLocks noGrp="1"/>
          </p:cNvSpPr>
          <p:nvPr>
            <p:ph sz="quarter" idx="4"/>
          </p:nvPr>
        </p:nvSpPr>
        <p:spPr>
          <a:xfrm>
            <a:off x="914400" y="1600201"/>
            <a:ext cx="7391400" cy="533400"/>
          </a:xfrm>
        </p:spPr>
        <p:txBody>
          <a:bodyPr/>
          <a:lstStyle/>
          <a:p>
            <a:pPr marL="0" indent="0">
              <a:buNone/>
            </a:pPr>
            <a:r>
              <a:rPr lang="en-US" b="1" dirty="0" smtClean="0">
                <a:solidFill>
                  <a:srgbClr val="000308"/>
                </a:solidFill>
              </a:rPr>
              <a:t>THE CROWDED MEDICAL CURRICULUM</a:t>
            </a:r>
            <a:endParaRPr lang="en-US" b="1" dirty="0">
              <a:solidFill>
                <a:srgbClr val="000308"/>
              </a:solidFill>
            </a:endParaRPr>
          </a:p>
        </p:txBody>
      </p:sp>
      <p:cxnSp>
        <p:nvCxnSpPr>
          <p:cNvPr id="10" name="Straight Connector 9"/>
          <p:cNvCxnSpPr/>
          <p:nvPr/>
        </p:nvCxnSpPr>
        <p:spPr bwMode="auto">
          <a:xfrm>
            <a:off x="762000" y="1371600"/>
            <a:ext cx="7620000" cy="0"/>
          </a:xfrm>
          <a:prstGeom prst="line">
            <a:avLst/>
          </a:prstGeom>
          <a:solidFill>
            <a:schemeClr val="accent1"/>
          </a:solidFill>
          <a:ln w="53975" cap="flat" cmpd="sng" algn="ctr">
            <a:solidFill>
              <a:srgbClr val="FF0000"/>
            </a:solidFill>
            <a:prstDash val="solid"/>
            <a:round/>
            <a:headEnd type="none" w="med" len="med"/>
            <a:tailEnd type="none" w="med" len="med"/>
          </a:ln>
          <a:effectLst/>
        </p:spPr>
      </p:cxnSp>
      <p:cxnSp>
        <p:nvCxnSpPr>
          <p:cNvPr id="16" name="Straight Connector 15"/>
          <p:cNvCxnSpPr/>
          <p:nvPr/>
        </p:nvCxnSpPr>
        <p:spPr bwMode="auto">
          <a:xfrm>
            <a:off x="381000" y="304800"/>
            <a:ext cx="8458200" cy="0"/>
          </a:xfrm>
          <a:prstGeom prst="line">
            <a:avLst/>
          </a:prstGeom>
          <a:solidFill>
            <a:schemeClr val="accent1"/>
          </a:solidFill>
          <a:ln w="50800" cap="flat" cmpd="sng" algn="ctr">
            <a:solidFill>
              <a:srgbClr val="000A1E"/>
            </a:solidFill>
            <a:prstDash val="solid"/>
            <a:round/>
            <a:headEnd type="none" w="med" len="med"/>
            <a:tailEnd type="none" w="med" len="med"/>
          </a:ln>
          <a:effectLst/>
        </p:spPr>
      </p:cxnSp>
    </p:spTree>
    <p:extLst>
      <p:ext uri="{BB962C8B-B14F-4D97-AF65-F5344CB8AC3E}">
        <p14:creationId xmlns:p14="http://schemas.microsoft.com/office/powerpoint/2010/main" val="120697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87426" name="Object 2"/>
          <p:cNvGraphicFramePr>
            <a:graphicFrameLocks noGrp="1" noChangeAspect="1"/>
          </p:cNvGraphicFramePr>
          <p:nvPr>
            <p:ph idx="1"/>
            <p:extLst>
              <p:ext uri="{D42A27DB-BD31-4B8C-83A1-F6EECF244321}">
                <p14:modId xmlns:p14="http://schemas.microsoft.com/office/powerpoint/2010/main" val="348246445"/>
              </p:ext>
            </p:extLst>
          </p:nvPr>
        </p:nvGraphicFramePr>
        <p:xfrm>
          <a:off x="0" y="0"/>
          <a:ext cx="9221788" cy="6915150"/>
        </p:xfrm>
        <a:graphic>
          <a:graphicData uri="http://schemas.openxmlformats.org/presentationml/2006/ole">
            <mc:AlternateContent xmlns:mc="http://schemas.openxmlformats.org/markup-compatibility/2006">
              <mc:Choice xmlns:v="urn:schemas-microsoft-com:vml" Requires="v">
                <p:oleObj spid="_x0000_s8446" name="Slide" r:id="rId3" imgW="4570388" imgH="3427437" progId="PowerPoint.Slide.12">
                  <p:embed/>
                </p:oleObj>
              </mc:Choice>
              <mc:Fallback>
                <p:oleObj name="Slide" r:id="rId3" imgW="4570388" imgH="3427437" progId="PowerPoint.Slide.12">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1788" cy="6915150"/>
                      </a:xfrm>
                      <a:prstGeom prst="rect">
                        <a:avLst/>
                      </a:prstGeom>
                      <a:noFill/>
                      <a:ln>
                        <a:solidFill>
                          <a:srgbClr val="000A1E"/>
                        </a:solidFill>
                      </a:ln>
                      <a:extLst/>
                    </p:spPr>
                  </p:pic>
                </p:oleObj>
              </mc:Fallback>
            </mc:AlternateContent>
          </a:graphicData>
        </a:graphic>
      </p:graphicFrame>
      <p:sp>
        <p:nvSpPr>
          <p:cNvPr id="3" name="Rectangle 2"/>
          <p:cNvSpPr/>
          <p:nvPr/>
        </p:nvSpPr>
        <p:spPr bwMode="auto">
          <a:xfrm>
            <a:off x="4892040" y="2209800"/>
            <a:ext cx="3489960" cy="304800"/>
          </a:xfrm>
          <a:prstGeom prst="rect">
            <a:avLst/>
          </a:prstGeom>
          <a:solidFill>
            <a:srgbClr val="000308"/>
          </a:solidFill>
          <a:ln w="9525" cap="flat" cmpd="sng" algn="ctr">
            <a:solidFill>
              <a:srgbClr val="0003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5" name="Rectangle 4"/>
          <p:cNvSpPr/>
          <p:nvPr/>
        </p:nvSpPr>
        <p:spPr bwMode="auto">
          <a:xfrm>
            <a:off x="5668817" y="2514600"/>
            <a:ext cx="92365" cy="184666"/>
          </a:xfrm>
          <a:prstGeom prst="rect">
            <a:avLst/>
          </a:prstGeom>
          <a:solidFill>
            <a:srgbClr val="000A1E"/>
          </a:solidFill>
          <a:ln w="9525" cap="flat" cmpd="sng" algn="ctr">
            <a:solidFill>
              <a:srgbClr val="0003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Tree>
    <p:extLst>
      <p:ext uri="{BB962C8B-B14F-4D97-AF65-F5344CB8AC3E}">
        <p14:creationId xmlns:p14="http://schemas.microsoft.com/office/powerpoint/2010/main" val="34870022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5943600"/>
            <a:ext cx="8229600" cy="1219200"/>
          </a:xfrm>
        </p:spPr>
        <p:txBody>
          <a:bodyPr>
            <a:noAutofit/>
          </a:bodyPr>
          <a:lstStyle/>
          <a:p>
            <a:r>
              <a:rPr lang="en-US" sz="3200" dirty="0">
                <a:solidFill>
                  <a:srgbClr val="C00000"/>
                </a:solidFill>
              </a:rPr>
              <a:t>http://</a:t>
            </a:r>
            <a:r>
              <a:rPr lang="en-US" sz="3200" dirty="0" smtClean="0">
                <a:solidFill>
                  <a:srgbClr val="C00000"/>
                </a:solidFill>
              </a:rPr>
              <a:t>www.youtube.com/iusc1</a:t>
            </a:r>
            <a:r>
              <a:rPr lang="en-US" sz="3200" dirty="0">
                <a:solidFill>
                  <a:srgbClr val="C00000"/>
                </a:solidFill>
              </a:rPr>
              <a:t/>
            </a:r>
            <a:br>
              <a:rPr lang="en-US" sz="3200" dirty="0">
                <a:solidFill>
                  <a:srgbClr val="C00000"/>
                </a:solidFill>
              </a:rPr>
            </a:br>
            <a:endParaRPr lang="en-US" sz="3200" dirty="0">
              <a:solidFill>
                <a:srgbClr val="C00000"/>
              </a:solidFill>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922" t="55573" r="17624" b="2621"/>
          <a:stretch/>
        </p:blipFill>
        <p:spPr>
          <a:xfrm>
            <a:off x="1239033" y="2072735"/>
            <a:ext cx="7858394" cy="3489808"/>
          </a:xfrm>
        </p:spPr>
      </p:pic>
      <p:sp>
        <p:nvSpPr>
          <p:cNvPr id="5" name="Title 1"/>
          <p:cNvSpPr txBox="1">
            <a:spLocks/>
          </p:cNvSpPr>
          <p:nvPr/>
        </p:nvSpPr>
        <p:spPr>
          <a:xfrm>
            <a:off x="1219200" y="152400"/>
            <a:ext cx="7620000" cy="838200"/>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smtClean="0">
                <a:solidFill>
                  <a:srgbClr val="000308"/>
                </a:solidFill>
              </a:rPr>
              <a:t>U of SC Ultrasound Institute Channel</a:t>
            </a:r>
            <a:r>
              <a:rPr lang="en-US" dirty="0" smtClean="0"/>
              <a:t/>
            </a:r>
            <a:br>
              <a:rPr lang="en-US" dirty="0" smtClean="0"/>
            </a:b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11488"/>
            <a:ext cx="822960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55772"/>
            <a:ext cx="1066800" cy="317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7044" y="711198"/>
            <a:ext cx="7502156" cy="1289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5562" y="3576334"/>
            <a:ext cx="2560638" cy="2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9106" y="3639834"/>
            <a:ext cx="2414587" cy="21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1063" y="3639834"/>
            <a:ext cx="241458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4691" y="5424432"/>
            <a:ext cx="2414587" cy="38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5367337"/>
            <a:ext cx="241458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8500" y="5367337"/>
            <a:ext cx="2414587" cy="250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0544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0"/>
            <a:ext cx="7772400" cy="1219200"/>
          </a:xfrm>
        </p:spPr>
        <p:txBody>
          <a:bodyPr>
            <a:normAutofit/>
          </a:bodyPr>
          <a:lstStyle/>
          <a:p>
            <a:r>
              <a:rPr lang="en-US" sz="3200" u="sng" dirty="0">
                <a:solidFill>
                  <a:srgbClr val="FFFF00"/>
                </a:solidFill>
              </a:rPr>
              <a:t>M1 Student Practical Exam Fall </a:t>
            </a:r>
            <a:r>
              <a:rPr lang="en-US" sz="3200" u="sng" dirty="0" smtClean="0">
                <a:solidFill>
                  <a:srgbClr val="FFFF00"/>
                </a:solidFill>
              </a:rPr>
              <a:t>Semester</a:t>
            </a:r>
            <a:endParaRPr lang="en-US" sz="3200" u="sng" dirty="0">
              <a:solidFill>
                <a:srgbClr val="FFFF00"/>
              </a:solidFill>
            </a:endParaRPr>
          </a:p>
        </p:txBody>
      </p:sp>
      <p:sp>
        <p:nvSpPr>
          <p:cNvPr id="17411" name="Rectangle 3"/>
          <p:cNvSpPr>
            <a:spLocks noGrp="1" noChangeArrowheads="1"/>
          </p:cNvSpPr>
          <p:nvPr>
            <p:ph idx="1"/>
          </p:nvPr>
        </p:nvSpPr>
        <p:spPr>
          <a:xfrm>
            <a:off x="304800" y="1447800"/>
            <a:ext cx="8686800" cy="5029200"/>
          </a:xfrm>
        </p:spPr>
        <p:txBody>
          <a:bodyPr>
            <a:normAutofit/>
          </a:bodyPr>
          <a:lstStyle/>
          <a:p>
            <a:pPr>
              <a:buSzPct val="100000"/>
              <a:buBlip>
                <a:blip r:embed="rId2"/>
              </a:buBlip>
            </a:pPr>
            <a:r>
              <a:rPr lang="en-US" dirty="0"/>
              <a:t>All </a:t>
            </a:r>
            <a:r>
              <a:rPr lang="en-US" dirty="0" smtClean="0"/>
              <a:t>first </a:t>
            </a:r>
            <a:r>
              <a:rPr lang="en-US" dirty="0"/>
              <a:t>year students </a:t>
            </a:r>
            <a:r>
              <a:rPr lang="en-US" dirty="0" smtClean="0"/>
              <a:t>are </a:t>
            </a:r>
            <a:r>
              <a:rPr lang="en-US" dirty="0"/>
              <a:t>individually evaluated for their ability to scan a standardized </a:t>
            </a:r>
            <a:r>
              <a:rPr lang="en-US" dirty="0" smtClean="0"/>
              <a:t>patient. They </a:t>
            </a:r>
            <a:r>
              <a:rPr lang="en-US" dirty="0"/>
              <a:t>were also evaluated by an observer regarding their interaction with the standardized patient and attentiveness to patient comfort and modesty.</a:t>
            </a:r>
          </a:p>
          <a:p>
            <a:pPr>
              <a:buSzPct val="100000"/>
              <a:buBlip>
                <a:blip r:embed="rId2"/>
              </a:buBlip>
            </a:pPr>
            <a:endParaRPr lang="en-US" dirty="0"/>
          </a:p>
          <a:p>
            <a:pPr>
              <a:buSzPct val="100000"/>
              <a:buBlip>
                <a:blip r:embed="rId2"/>
              </a:buBlip>
            </a:pPr>
            <a:r>
              <a:rPr lang="en-US" dirty="0"/>
              <a:t>Each student had 15 minutes to capture, identify structures and save the images.</a:t>
            </a:r>
          </a:p>
        </p:txBody>
      </p:sp>
    </p:spTree>
    <p:extLst>
      <p:ext uri="{BB962C8B-B14F-4D97-AF65-F5344CB8AC3E}">
        <p14:creationId xmlns:p14="http://schemas.microsoft.com/office/powerpoint/2010/main" val="15396876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152400"/>
            <a:ext cx="7772400" cy="914400"/>
          </a:xfrm>
        </p:spPr>
        <p:txBody>
          <a:bodyPr/>
          <a:lstStyle/>
          <a:p>
            <a:r>
              <a:rPr lang="en-US" sz="3600" u="sng" dirty="0">
                <a:solidFill>
                  <a:srgbClr val="FFFF00"/>
                </a:solidFill>
              </a:rPr>
              <a:t>Images</a:t>
            </a:r>
            <a:endParaRPr lang="en-US" u="sng" dirty="0">
              <a:solidFill>
                <a:srgbClr val="FFFF00"/>
              </a:solidFill>
            </a:endParaRPr>
          </a:p>
        </p:txBody>
      </p:sp>
      <p:sp>
        <p:nvSpPr>
          <p:cNvPr id="18435" name="Rectangle 3"/>
          <p:cNvSpPr>
            <a:spLocks noGrp="1" noChangeArrowheads="1"/>
          </p:cNvSpPr>
          <p:nvPr>
            <p:ph idx="1"/>
          </p:nvPr>
        </p:nvSpPr>
        <p:spPr>
          <a:xfrm>
            <a:off x="228600" y="1143000"/>
            <a:ext cx="8915400" cy="5410200"/>
          </a:xfrm>
        </p:spPr>
        <p:txBody>
          <a:bodyPr>
            <a:normAutofit/>
          </a:bodyPr>
          <a:lstStyle/>
          <a:p>
            <a:pPr>
              <a:buFontTx/>
              <a:buNone/>
            </a:pPr>
            <a:r>
              <a:rPr lang="en-US" u="sng" dirty="0"/>
              <a:t>RUQ</a:t>
            </a:r>
            <a:r>
              <a:rPr lang="en-US" dirty="0"/>
              <a:t>         </a:t>
            </a:r>
            <a:r>
              <a:rPr lang="en-US" u="sng" dirty="0" smtClean="0"/>
              <a:t>Pelvis</a:t>
            </a:r>
            <a:r>
              <a:rPr lang="en-US" dirty="0" smtClean="0"/>
              <a:t>        </a:t>
            </a:r>
            <a:r>
              <a:rPr lang="en-US" u="sng" dirty="0"/>
              <a:t>LUQ</a:t>
            </a:r>
            <a:r>
              <a:rPr lang="en-US" dirty="0"/>
              <a:t>             </a:t>
            </a:r>
            <a:r>
              <a:rPr lang="en-US" u="sng" dirty="0" smtClean="0"/>
              <a:t>Neck </a:t>
            </a:r>
            <a:endParaRPr lang="en-US" u="sng" dirty="0"/>
          </a:p>
          <a:p>
            <a:pPr>
              <a:buFontTx/>
              <a:buNone/>
            </a:pPr>
            <a:r>
              <a:rPr lang="en-US" sz="2800" dirty="0" err="1" smtClean="0"/>
              <a:t>Rt</a:t>
            </a:r>
            <a:r>
              <a:rPr lang="en-US" sz="2800" dirty="0" smtClean="0"/>
              <a:t> Kidney   Bladder       Lt Kidney        Carotid </a:t>
            </a:r>
            <a:r>
              <a:rPr lang="en-US" sz="2800" dirty="0"/>
              <a:t>Artery</a:t>
            </a:r>
          </a:p>
          <a:p>
            <a:pPr>
              <a:buFontTx/>
              <a:buNone/>
            </a:pPr>
            <a:r>
              <a:rPr lang="en-US" sz="2800" dirty="0"/>
              <a:t>Liver           </a:t>
            </a:r>
            <a:r>
              <a:rPr lang="en-US" sz="2800" dirty="0" smtClean="0"/>
              <a:t>                   Spleen              Internal </a:t>
            </a:r>
            <a:r>
              <a:rPr lang="en-US" sz="2800" dirty="0"/>
              <a:t>Jugular </a:t>
            </a:r>
            <a:r>
              <a:rPr lang="en-US" sz="2800" dirty="0" smtClean="0"/>
              <a:t>Vein</a:t>
            </a:r>
            <a:endParaRPr lang="en-US" sz="2800" dirty="0"/>
          </a:p>
          <a:p>
            <a:pPr>
              <a:buFontTx/>
              <a:buNone/>
            </a:pPr>
            <a:r>
              <a:rPr lang="en-US" sz="2800" dirty="0"/>
              <a:t>Diaphragm</a:t>
            </a:r>
          </a:p>
          <a:p>
            <a:pPr>
              <a:buFontTx/>
              <a:buNone/>
            </a:pPr>
            <a:r>
              <a:rPr lang="en-US" sz="2800" dirty="0"/>
              <a:t>M. pouch</a:t>
            </a:r>
          </a:p>
          <a:p>
            <a:pPr>
              <a:buFontTx/>
              <a:buNone/>
            </a:pPr>
            <a:endParaRPr lang="en-US" sz="2800" dirty="0"/>
          </a:p>
          <a:p>
            <a:pPr algn="ctr">
              <a:buFontTx/>
              <a:buNone/>
            </a:pPr>
            <a:r>
              <a:rPr lang="en-US" u="sng" dirty="0" err="1"/>
              <a:t>Parasternal</a:t>
            </a:r>
            <a:r>
              <a:rPr lang="en-US" u="sng" dirty="0"/>
              <a:t> Long Axis Heart</a:t>
            </a:r>
          </a:p>
          <a:p>
            <a:pPr>
              <a:buFontTx/>
              <a:buNone/>
            </a:pPr>
            <a:r>
              <a:rPr lang="en-US" sz="2800" dirty="0"/>
              <a:t>                                  </a:t>
            </a:r>
            <a:r>
              <a:rPr lang="en-US" sz="2800" dirty="0" smtClean="0"/>
              <a:t> Lt Atrium</a:t>
            </a:r>
          </a:p>
          <a:p>
            <a:pPr>
              <a:buFontTx/>
              <a:buNone/>
            </a:pPr>
            <a:r>
              <a:rPr lang="en-US" sz="2800" dirty="0" smtClean="0"/>
              <a:t>                                   Lt Ventricle</a:t>
            </a:r>
          </a:p>
          <a:p>
            <a:pPr>
              <a:buFontTx/>
              <a:buNone/>
            </a:pPr>
            <a:r>
              <a:rPr lang="en-US" sz="2800" dirty="0" smtClean="0"/>
              <a:t>                                   Mitral </a:t>
            </a:r>
            <a:r>
              <a:rPr lang="en-US" sz="2800" dirty="0"/>
              <a:t>valve</a:t>
            </a:r>
          </a:p>
        </p:txBody>
      </p:sp>
    </p:spTree>
    <p:extLst>
      <p:ext uri="{BB962C8B-B14F-4D97-AF65-F5344CB8AC3E}">
        <p14:creationId xmlns:p14="http://schemas.microsoft.com/office/powerpoint/2010/main" val="4081670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endParaRPr lang="en-US"/>
          </a:p>
        </p:txBody>
      </p:sp>
      <p:sp>
        <p:nvSpPr>
          <p:cNvPr id="17411" name="Rectangle 3"/>
          <p:cNvSpPr>
            <a:spLocks noGrp="1" noChangeArrowheads="1"/>
          </p:cNvSpPr>
          <p:nvPr>
            <p:ph idx="1"/>
          </p:nvPr>
        </p:nvSpPr>
        <p:spPr/>
        <p:txBody>
          <a:bodyPr/>
          <a:lstStyle/>
          <a:p>
            <a:endParaRPr lang="en-US"/>
          </a:p>
        </p:txBody>
      </p:sp>
      <p:pic>
        <p:nvPicPr>
          <p:cNvPr id="17412" name="Picture 4" descr="GE label 1"/>
          <p:cNvPicPr>
            <a:picLocks noChangeAspect="1" noChangeArrowheads="1"/>
          </p:cNvPicPr>
          <p:nvPr/>
        </p:nvPicPr>
        <p:blipFill rotWithShape="1">
          <a:blip r:embed="rId2" cstate="print"/>
          <a:srcRect t="4330"/>
          <a:stretch/>
        </p:blipFill>
        <p:spPr bwMode="auto">
          <a:xfrm>
            <a:off x="914400" y="692330"/>
            <a:ext cx="7467600" cy="5773557"/>
          </a:xfrm>
          <a:prstGeom prst="rect">
            <a:avLst/>
          </a:prstGeom>
          <a:noFill/>
        </p:spPr>
      </p:pic>
    </p:spTree>
    <p:extLst>
      <p:ext uri="{BB962C8B-B14F-4D97-AF65-F5344CB8AC3E}">
        <p14:creationId xmlns:p14="http://schemas.microsoft.com/office/powerpoint/2010/main" val="42760266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US M1 Orientation">
  <a:themeElements>
    <a:clrScheme name="">
      <a:dk1>
        <a:srgbClr val="808080"/>
      </a:dk1>
      <a:lt1>
        <a:srgbClr val="FFFFFF"/>
      </a:lt1>
      <a:dk2>
        <a:srgbClr val="0000FF"/>
      </a:dk2>
      <a:lt2>
        <a:srgbClr val="FFFF66"/>
      </a:lt2>
      <a:accent1>
        <a:srgbClr val="00CC99"/>
      </a:accent1>
      <a:accent2>
        <a:srgbClr val="3333CC"/>
      </a:accent2>
      <a:accent3>
        <a:srgbClr val="AAAAFF"/>
      </a:accent3>
      <a:accent4>
        <a:srgbClr val="DADADA"/>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WC presentation Dec 2010</Template>
  <TotalTime>5082</TotalTime>
  <Words>841</Words>
  <Application>Microsoft Office PowerPoint</Application>
  <PresentationFormat>On-screen Show (4:3)</PresentationFormat>
  <Paragraphs>114</Paragraphs>
  <Slides>47</Slides>
  <Notes>1</Notes>
  <HiddenSlides>0</HiddenSlides>
  <MMClips>9</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US M1 Orientation</vt:lpstr>
      <vt:lpstr>Slide</vt:lpstr>
      <vt:lpstr>PowerPoint Presentation</vt:lpstr>
      <vt:lpstr>The Integrated Ultrasound Curriculum</vt:lpstr>
      <vt:lpstr>PowerPoint Presentation</vt:lpstr>
      <vt:lpstr>PowerPoint Presentation</vt:lpstr>
      <vt:lpstr>PowerPoint Presentation</vt:lpstr>
      <vt:lpstr>http://www.youtube.com/iusc1 </vt:lpstr>
      <vt:lpstr>M1 Student Practical Exam Fall Semester</vt:lpstr>
      <vt:lpstr>Images</vt:lpstr>
      <vt:lpstr>PowerPoint Presentation</vt:lpstr>
      <vt:lpstr>PowerPoint Presentation</vt:lpstr>
      <vt:lpstr>Results of M1 Practical</vt:lpstr>
      <vt:lpstr>Physiology Ultrasound Labs</vt:lpstr>
      <vt:lpstr>Enlargement of Internal Jugular Vein with Valsalva</vt:lpstr>
      <vt:lpstr>PowerPoint Presentation</vt:lpstr>
      <vt:lpstr>PowerPoint Presentation</vt:lpstr>
      <vt:lpstr>M2 Ultrasound Curriculum: Coordinated with Physical Diagnosis, Pathology, and Pathophysiology</vt:lpstr>
      <vt:lpstr>PowerPoint Presentation</vt:lpstr>
      <vt:lpstr>PowerPoint Presentation</vt:lpstr>
      <vt:lpstr>PowerPoint Presentation</vt:lpstr>
      <vt:lpstr>PowerPoint Presentation</vt:lpstr>
      <vt:lpstr>Endometrial Cycle</vt:lpstr>
      <vt:lpstr>Fetal Heart Activity</vt:lpstr>
      <vt:lpstr>PowerPoint Presentation</vt:lpstr>
      <vt:lpstr>Physical Diagnosis Ultrasound as an Extension of the Physical Exam and  a Teaching Tool</vt:lpstr>
      <vt:lpstr>Abdominal Examination</vt:lpstr>
      <vt:lpstr>PowerPoint Presentation</vt:lpstr>
      <vt:lpstr>PowerPoint Presentation</vt:lpstr>
      <vt:lpstr>PowerPoint Presentation</vt:lpstr>
      <vt:lpstr>PowerPoint Presentation</vt:lpstr>
      <vt:lpstr>Liver Descending on Inspiration</vt:lpstr>
      <vt:lpstr>Supraspinatus Sliding Under the Acromium on Abduction</vt:lpstr>
      <vt:lpstr>Combining Ultrasound with Physical Examination Sounds</vt:lpstr>
      <vt:lpstr>Murmur of Aortic Insufficiency</vt:lpstr>
      <vt:lpstr>AI Murmur with Color Doppler</vt:lpstr>
      <vt:lpstr>Crackles of Pulmonary Fibrosis on Inspiration </vt:lpstr>
      <vt:lpstr>Comparison of Hand-Carried Ultrasound to Bedside Cardiovascular Physical Examination. Kopal SL, et al. Am J Cardiol 2005</vt:lpstr>
      <vt:lpstr>Third Year (M3) Students</vt:lpstr>
      <vt:lpstr>M3 Clerkship OSCEs</vt:lpstr>
      <vt:lpstr>PowerPoint Presentation</vt:lpstr>
      <vt:lpstr>Phantoms and Task Trainers</vt:lpstr>
      <vt:lpstr>Ultrasound Guided Central Line Placement in a Phantom </vt:lpstr>
      <vt:lpstr>Fourth Year (M4) Students</vt:lpstr>
      <vt:lpstr>Student Review Portal and Archive </vt:lpstr>
      <vt:lpstr>PowerPoint Presentation</vt:lpstr>
      <vt:lpstr>Ultrasound Simulation</vt:lpstr>
      <vt:lpstr>Four Component E-portfolio</vt:lpstr>
      <vt:lpstr>JAMA 1909;53(7):560-561</vt:lpstr>
    </vt:vector>
  </TitlesOfParts>
  <Company>The University of South Carolina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hoppmann</dc:creator>
  <cp:lastModifiedBy>Richard Hoppmann</cp:lastModifiedBy>
  <cp:revision>475</cp:revision>
  <cp:lastPrinted>2014-11-04T00:23:04Z</cp:lastPrinted>
  <dcterms:created xsi:type="dcterms:W3CDTF">2012-02-03T00:09:39Z</dcterms:created>
  <dcterms:modified xsi:type="dcterms:W3CDTF">2014-12-17T14:34:16Z</dcterms:modified>
</cp:coreProperties>
</file>