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57" r:id="rId6"/>
    <p:sldId id="259" r:id="rId7"/>
    <p:sldId id="261" r:id="rId8"/>
    <p:sldId id="265" r:id="rId9"/>
    <p:sldId id="262" r:id="rId10"/>
    <p:sldId id="266" r:id="rId11"/>
    <p:sldId id="264" r:id="rId12"/>
    <p:sldId id="267" r:id="rId13"/>
    <p:sldId id="263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7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5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5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0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7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5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5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A0582-3054-4895-96CB-4FD1C8DAB140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3726-A1FD-4CA2-B7C9-202128DD3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5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6375"/>
            <a:ext cx="7772400" cy="1470025"/>
          </a:xfrm>
        </p:spPr>
        <p:txBody>
          <a:bodyPr/>
          <a:lstStyle/>
          <a:p>
            <a:r>
              <a:rPr lang="en-US" dirty="0" smtClean="0"/>
              <a:t>MSK #2: Shoulder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healthcare.siemens.com/siemens_hwem-hwem_ssxa_websites-context-root/wcm/idc/groups/public/@global/@imaging/@ultrasound/documents/image/mdaw/mtq0/~edisp/ant_25_msk_biceps-00066395/~renditions/ant_25_msk_biceps-00066395~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95450"/>
            <a:ext cx="6781800" cy="508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857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 feedback on images and presentation</a:t>
            </a:r>
          </a:p>
          <a:p>
            <a:r>
              <a:rPr lang="en-US" dirty="0" smtClean="0"/>
              <a:t>Summative assessment in written/oral exam.</a:t>
            </a:r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43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large learner (framing)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 knowledge assumed</a:t>
            </a:r>
          </a:p>
          <a:p>
            <a:pPr marL="0" indent="0">
              <a:buNone/>
            </a:pPr>
            <a:r>
              <a:rPr lang="en-US" dirty="0" smtClean="0"/>
              <a:t>Large group lecture hall with SPs, pathology patients, and phantoms</a:t>
            </a:r>
          </a:p>
          <a:p>
            <a:r>
              <a:rPr lang="en-US" dirty="0" smtClean="0"/>
              <a:t>Creating patient record</a:t>
            </a:r>
          </a:p>
          <a:p>
            <a:pPr lvl="1"/>
            <a:r>
              <a:rPr lang="en-US" dirty="0" smtClean="0"/>
              <a:t>Documenting in the EMR</a:t>
            </a:r>
          </a:p>
          <a:p>
            <a:r>
              <a:rPr lang="en-US" dirty="0" smtClean="0"/>
              <a:t>Faculty demonstration of MSK shoulder exam</a:t>
            </a:r>
          </a:p>
          <a:p>
            <a:pPr lvl="1"/>
            <a:r>
              <a:rPr lang="en-US" dirty="0" smtClean="0"/>
              <a:t>Students to identify pathologies using audience response system</a:t>
            </a:r>
          </a:p>
          <a:p>
            <a:pPr lvl="1"/>
            <a:r>
              <a:rPr lang="en-US" dirty="0" smtClean="0"/>
              <a:t>Demonstrate and document artifact, dynamic exam, and pathology</a:t>
            </a:r>
          </a:p>
          <a:p>
            <a:r>
              <a:rPr lang="en-US" dirty="0" smtClean="0"/>
              <a:t>Injection and document demonstration</a:t>
            </a:r>
          </a:p>
          <a:p>
            <a:pPr lvl="1"/>
            <a:r>
              <a:rPr lang="en-US" dirty="0" smtClean="0"/>
              <a:t>Use phantoms</a:t>
            </a:r>
            <a:endParaRPr lang="en-US" dirty="0"/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023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and record review </a:t>
            </a:r>
            <a:r>
              <a:rPr lang="en-US" dirty="0" smtClean="0"/>
              <a:t>by overseeing faculty </a:t>
            </a:r>
            <a:r>
              <a:rPr lang="en-US" dirty="0" smtClean="0"/>
              <a:t>of captured images</a:t>
            </a:r>
            <a:endParaRPr lang="en-US" dirty="0"/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17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Late Learners (10-15)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Pre-work to review anatomy and pathology</a:t>
            </a:r>
          </a:p>
          <a:p>
            <a:r>
              <a:rPr lang="en-US" dirty="0" smtClean="0"/>
              <a:t>Subsequent to large late learner</a:t>
            </a:r>
          </a:p>
          <a:p>
            <a:r>
              <a:rPr lang="en-US" dirty="0" smtClean="0"/>
              <a:t>Regular patients</a:t>
            </a:r>
          </a:p>
          <a:p>
            <a:r>
              <a:rPr lang="en-US" dirty="0" smtClean="0"/>
              <a:t>4 half-day sessions over 2 years with: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session: Normal physical exam correlated with US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Pathology correlated with ultrasound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Formative assessment – identify patient diagnoses (rotator cuff tears, bursitis, capsulitis, bicipital tendonitis, effusion)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: Injection in patients</a:t>
            </a:r>
            <a:endParaRPr lang="en-US" dirty="0"/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86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 evaluation with patients</a:t>
            </a:r>
          </a:p>
          <a:p>
            <a:r>
              <a:rPr lang="en-US" dirty="0" smtClean="0"/>
              <a:t>Review archived images</a:t>
            </a:r>
            <a:endParaRPr lang="en-US" dirty="0"/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775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4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Understand </a:t>
            </a:r>
            <a:r>
              <a:rPr lang="en-US" dirty="0"/>
              <a:t>the structure-function relevant to pathology for the shoulder joint.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Demonstrate </a:t>
            </a:r>
            <a:r>
              <a:rPr lang="en-US" dirty="0"/>
              <a:t>key clinical applications of ultrasound in the diagnosis and management of shoulder pathology.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5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and label anatomical components and relationships in the shoulder (head of the </a:t>
            </a:r>
            <a:r>
              <a:rPr lang="en-US" dirty="0" err="1"/>
              <a:t>humerus</a:t>
            </a:r>
            <a:r>
              <a:rPr lang="en-US" dirty="0"/>
              <a:t>, greater and lesser tubercle, bicipital groove, rotator cuff tendons, glenoid, acromion, AC joint, capsule, cartilage of AC joint, </a:t>
            </a:r>
            <a:r>
              <a:rPr lang="en-US" dirty="0" smtClean="0"/>
              <a:t>labrum).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Differentiate </a:t>
            </a:r>
            <a:r>
              <a:rPr lang="en-US" dirty="0"/>
              <a:t>MSK tissue types under ultrasound (tendon, bone, nerve, skin, muscle, blood vessel, and fat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smtClean="0"/>
              <a:t>Recognize </a:t>
            </a:r>
            <a:r>
              <a:rPr lang="en-US" dirty="0"/>
              <a:t>and create ultrasound </a:t>
            </a:r>
            <a:r>
              <a:rPr lang="en-US" dirty="0" smtClean="0"/>
              <a:t>artifacts.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Demonstrate </a:t>
            </a:r>
            <a:r>
              <a:rPr lang="en-US" dirty="0"/>
              <a:t>maneuvers and physical exam of the </a:t>
            </a:r>
            <a:r>
              <a:rPr lang="en-US" dirty="0" smtClean="0"/>
              <a:t>shoulder.</a:t>
            </a:r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8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Compare and contrast the presentation of dislocations, rotator cuff injury, occipital tendinitis, frozen shoulder, bicipital tear, and age related degeneration.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Correlate the ultrasound presentation to LO5 and LO6.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Perform an ultrasound guided joint injection.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Documentation, labeling, and image archival.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55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057398" y="533400"/>
            <a:ext cx="6611816" cy="899747"/>
            <a:chOff x="439614" y="700453"/>
            <a:chExt cx="8229601" cy="899747"/>
          </a:xfrm>
        </p:grpSpPr>
        <p:sp>
          <p:nvSpPr>
            <p:cNvPr id="4" name="Right Triangle 3"/>
            <p:cNvSpPr/>
            <p:nvPr/>
          </p:nvSpPr>
          <p:spPr>
            <a:xfrm>
              <a:off x="439615" y="883106"/>
              <a:ext cx="8229600" cy="685800"/>
            </a:xfrm>
            <a:prstGeom prst="rtTriangle">
              <a:avLst/>
            </a:prstGeom>
            <a:gradFill flip="none" rotWithShape="1">
              <a:gsLst>
                <a:gs pos="48000">
                  <a:schemeClr val="accent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0800000">
              <a:off x="439615" y="700454"/>
              <a:ext cx="8229600" cy="732691"/>
            </a:xfrm>
            <a:prstGeom prst="rtTriangle">
              <a:avLst/>
            </a:prstGeom>
            <a:gradFill flip="none" rotWithShape="0">
              <a:gsLst>
                <a:gs pos="50000">
                  <a:schemeClr val="accent2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25143" y="700453"/>
              <a:ext cx="2309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Clinical</a:t>
              </a:r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9614" y="1076980"/>
              <a:ext cx="22762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Structure</a:t>
              </a:r>
              <a:endParaRPr lang="en-US" b="1" dirty="0"/>
            </a:p>
          </p:txBody>
        </p:sp>
      </p:grp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426910"/>
              </p:ext>
            </p:extLst>
          </p:nvPr>
        </p:nvGraphicFramePr>
        <p:xfrm>
          <a:off x="685799" y="1600199"/>
          <a:ext cx="7983415" cy="4905877"/>
        </p:xfrm>
        <a:graphic>
          <a:graphicData uri="http://schemas.openxmlformats.org/drawingml/2006/table">
            <a:tbl>
              <a:tblPr firstRow="1" bandRow="1"/>
              <a:tblGrid>
                <a:gridCol w="1409613"/>
                <a:gridCol w="1673092"/>
                <a:gridCol w="1738962"/>
                <a:gridCol w="1861918"/>
                <a:gridCol w="1299830"/>
              </a:tblGrid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MS1/MS2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MS3/MS4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Desirable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Desirable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Desirable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0006"/>
                          </a:solidFill>
                          <a:effectLst/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Desirable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7119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0006"/>
                          </a:solidFill>
                          <a:effectLst/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9C0006"/>
                          </a:solidFill>
                          <a:effectLst/>
                          <a:latin typeface="Calibri"/>
                        </a:rPr>
                        <a:t>Optional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Desirable/Essential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5206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21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434257"/>
              </p:ext>
            </p:extLst>
          </p:nvPr>
        </p:nvGraphicFramePr>
        <p:xfrm>
          <a:off x="457200" y="1600200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478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Small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Large group</a:t>
                      </a:r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Early Learner</a:t>
                      </a:r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MS1 and MS2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Group &lt; 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MS1 and MS2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Group</a:t>
                      </a:r>
                      <a:r>
                        <a:rPr lang="en-US" sz="2400" baseline="0" dirty="0" smtClean="0"/>
                        <a:t> &gt; 50</a:t>
                      </a:r>
                      <a:endParaRPr lang="en-US" sz="2400" dirty="0" smtClean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 Learner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Residents and Faculty</a:t>
                      </a:r>
                    </a:p>
                    <a:p>
                      <a:r>
                        <a:rPr lang="en-US" sz="2400" dirty="0" smtClean="0"/>
                        <a:t>Group &lt; 20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Residents and Faculty</a:t>
                      </a:r>
                    </a:p>
                    <a:p>
                      <a:r>
                        <a:rPr lang="en-US" sz="2400" dirty="0" smtClean="0"/>
                        <a:t>Group &gt;20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81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large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Audience response</a:t>
            </a:r>
          </a:p>
          <a:p>
            <a:pPr lvl="1"/>
            <a:r>
              <a:rPr lang="en-US" dirty="0" smtClean="0"/>
              <a:t>Pre-work with basic understanding of Anatomy &amp;Physiology</a:t>
            </a:r>
          </a:p>
          <a:p>
            <a:pPr lvl="1"/>
            <a:r>
              <a:rPr lang="en-US" dirty="0" err="1" smtClean="0"/>
              <a:t>Patho</a:t>
            </a:r>
            <a:r>
              <a:rPr lang="en-US" dirty="0" smtClean="0"/>
              <a:t>-anatomy</a:t>
            </a:r>
          </a:p>
          <a:p>
            <a:pPr lvl="1"/>
            <a:r>
              <a:rPr lang="en-US" dirty="0" smtClean="0"/>
              <a:t>Case-based questions</a:t>
            </a:r>
          </a:p>
          <a:p>
            <a:pPr marL="0" indent="0">
              <a:buNone/>
            </a:pPr>
            <a:r>
              <a:rPr lang="en-US" dirty="0" smtClean="0"/>
              <a:t>SP guided </a:t>
            </a:r>
          </a:p>
          <a:p>
            <a:pPr lvl="1"/>
            <a:r>
              <a:rPr lang="en-US" dirty="0" smtClean="0"/>
              <a:t>Physical Diagnosis (tied back to A&amp;P)</a:t>
            </a:r>
          </a:p>
          <a:p>
            <a:pPr lvl="1"/>
            <a:r>
              <a:rPr lang="en-US" dirty="0" smtClean="0"/>
              <a:t>Ultrasound basics</a:t>
            </a:r>
          </a:p>
          <a:p>
            <a:pPr lvl="1"/>
            <a:r>
              <a:rPr lang="en-US" dirty="0" smtClean="0"/>
              <a:t>Ultrasound clinical procedure</a:t>
            </a:r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6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Assessing students in break-out groups, possibly as a practical assessment</a:t>
            </a:r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13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Small Group(4-6)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In-Lab (~30 min)</a:t>
            </a:r>
          </a:p>
          <a:p>
            <a:r>
              <a:rPr lang="en-US" dirty="0" smtClean="0"/>
              <a:t>Basic US knowledge in large-group session</a:t>
            </a:r>
          </a:p>
          <a:p>
            <a:r>
              <a:rPr lang="en-US" dirty="0" smtClean="0"/>
              <a:t>Use US on students to identify anatomical structures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Independent study (week-long)</a:t>
            </a:r>
          </a:p>
          <a:p>
            <a:r>
              <a:rPr lang="en-US" dirty="0" smtClean="0"/>
              <a:t>Case based learning with a different case for each group</a:t>
            </a:r>
          </a:p>
          <a:p>
            <a:r>
              <a:rPr lang="en-US" dirty="0" smtClean="0"/>
              <a:t>Use patient presentation, physical exam, and US to diagnose and explain the anatomical pathology</a:t>
            </a:r>
          </a:p>
          <a:p>
            <a:r>
              <a:rPr lang="en-US" dirty="0" smtClean="0"/>
              <a:t>Present findings to the entire class in a facilitated discussion (10-15 min presentation)</a:t>
            </a:r>
          </a:p>
        </p:txBody>
      </p:sp>
      <p:pic>
        <p:nvPicPr>
          <p:cNvPr id="4" name="Picture 2" descr="http://www.stbaldricks.org/photo/team/89921/2014/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58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519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MSK #2: Shoulder</vt:lpstr>
      <vt:lpstr>Goals</vt:lpstr>
      <vt:lpstr>Learning Objectives</vt:lpstr>
      <vt:lpstr>Learning Objectives</vt:lpstr>
      <vt:lpstr>PowerPoint Presentation</vt:lpstr>
      <vt:lpstr>Taxonomy</vt:lpstr>
      <vt:lpstr>Early large group</vt:lpstr>
      <vt:lpstr>Assessment</vt:lpstr>
      <vt:lpstr>Early Small Group(4-6)</vt:lpstr>
      <vt:lpstr>Assessment</vt:lpstr>
      <vt:lpstr>Late large learner (framing)</vt:lpstr>
      <vt:lpstr>Assessment</vt:lpstr>
      <vt:lpstr>Small Late Learners (10-15)</vt:lpstr>
      <vt:lpstr>Assessment</vt:lpstr>
      <vt:lpstr>PowerPoint Presentation</vt:lpstr>
    </vt:vector>
  </TitlesOfParts>
  <Company>Hofstra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2015-03-07T14:42:26Z</dcterms:created>
  <dcterms:modified xsi:type="dcterms:W3CDTF">2015-03-07T18:49:09Z</dcterms:modified>
</cp:coreProperties>
</file>