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7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75B9-290E-45BD-8471-A59BB92FB92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47B5E7-4883-45B1-9716-2286D3015E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75B9-290E-45BD-8471-A59BB92FB92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B5E7-4883-45B1-9716-2286D3015E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A47B5E7-4883-45B1-9716-2286D3015E0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75B9-290E-45BD-8471-A59BB92FB92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75B9-290E-45BD-8471-A59BB92FB92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A47B5E7-4883-45B1-9716-2286D3015E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75B9-290E-45BD-8471-A59BB92FB92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47B5E7-4883-45B1-9716-2286D3015E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93275B9-290E-45BD-8471-A59BB92FB92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B5E7-4883-45B1-9716-2286D3015E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75B9-290E-45BD-8471-A59BB92FB92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A47B5E7-4883-45B1-9716-2286D3015E0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75B9-290E-45BD-8471-A59BB92FB92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A47B5E7-4883-45B1-9716-2286D3015E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75B9-290E-45BD-8471-A59BB92FB92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47B5E7-4883-45B1-9716-2286D3015E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47B5E7-4883-45B1-9716-2286D3015E0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75B9-290E-45BD-8471-A59BB92FB92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A47B5E7-4883-45B1-9716-2286D3015E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93275B9-290E-45BD-8471-A59BB92FB92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93275B9-290E-45BD-8471-A59BB92FB92C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47B5E7-4883-45B1-9716-2286D3015E0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352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3/7/2015</a:t>
            </a:r>
            <a:endParaRPr lang="en-US" dirty="0"/>
          </a:p>
          <a:p>
            <a:r>
              <a:rPr lang="en-US" dirty="0" smtClean="0"/>
              <a:t>WALLER, </a:t>
            </a:r>
            <a:r>
              <a:rPr lang="en-US" dirty="0" err="1" smtClean="0"/>
              <a:t>hyde</a:t>
            </a:r>
            <a:r>
              <a:rPr lang="en-US" dirty="0" smtClean="0"/>
              <a:t>, </a:t>
            </a:r>
            <a:r>
              <a:rPr lang="en-US" dirty="0" err="1" smtClean="0"/>
              <a:t>oyedele</a:t>
            </a:r>
            <a:r>
              <a:rPr lang="en-US" dirty="0" smtClean="0"/>
              <a:t>, </a:t>
            </a:r>
            <a:r>
              <a:rPr lang="en-US" dirty="0" err="1" smtClean="0"/>
              <a:t>bernd</a:t>
            </a:r>
            <a:r>
              <a:rPr lang="en-US" dirty="0" smtClean="0"/>
              <a:t>, </a:t>
            </a:r>
            <a:r>
              <a:rPr lang="en-US" dirty="0" err="1" smtClean="0"/>
              <a:t>swenson</a:t>
            </a:r>
            <a:r>
              <a:rPr lang="en-US" dirty="0" smtClean="0"/>
              <a:t>, </a:t>
            </a:r>
            <a:r>
              <a:rPr lang="en-US" dirty="0" err="1" smtClean="0"/>
              <a:t>martinez</a:t>
            </a:r>
            <a:r>
              <a:rPr lang="en-US" dirty="0" smtClean="0"/>
              <a:t>, ramen, </a:t>
            </a:r>
            <a:r>
              <a:rPr lang="en-US" dirty="0" err="1" smtClean="0"/>
              <a:t>schwindinger</a:t>
            </a:r>
            <a:r>
              <a:rPr lang="en-US" dirty="0" smtClean="0"/>
              <a:t>, </a:t>
            </a:r>
            <a:r>
              <a:rPr lang="en-US" dirty="0" err="1" smtClean="0"/>
              <a:t>talwar</a:t>
            </a:r>
            <a:endParaRPr lang="en-US" dirty="0" smtClean="0"/>
          </a:p>
          <a:p>
            <a:r>
              <a:rPr lang="en-US" dirty="0" err="1" smtClean="0"/>
              <a:t>Fornari</a:t>
            </a:r>
            <a:r>
              <a:rPr lang="en-US" dirty="0" smtClean="0"/>
              <a:t>, </a:t>
            </a:r>
            <a:r>
              <a:rPr lang="en-US" dirty="0" err="1" smtClean="0"/>
              <a:t>bahner</a:t>
            </a:r>
            <a:r>
              <a:rPr lang="en-US" dirty="0" smtClean="0"/>
              <a:t>, </a:t>
            </a:r>
            <a:r>
              <a:rPr lang="en-US" dirty="0" err="1" smtClean="0"/>
              <a:t>henneman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Diagnosis Group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9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Goal</a:t>
            </a:r>
          </a:p>
          <a:p>
            <a:endParaRPr lang="en-US" sz="3600" dirty="0" smtClean="0"/>
          </a:p>
          <a:p>
            <a:r>
              <a:rPr lang="en-US" sz="3600" dirty="0" smtClean="0"/>
              <a:t>Learning Objectives</a:t>
            </a:r>
          </a:p>
          <a:p>
            <a:endParaRPr lang="en-US" sz="3600" dirty="0" smtClean="0"/>
          </a:p>
          <a:p>
            <a:r>
              <a:rPr lang="en-US" sz="3600" dirty="0" smtClean="0"/>
              <a:t>Nuts &amp; Bolts</a:t>
            </a:r>
          </a:p>
          <a:p>
            <a:endParaRPr lang="en-US" sz="3600" dirty="0" smtClean="0"/>
          </a:p>
          <a:p>
            <a:r>
              <a:rPr lang="en-US" sz="3600" dirty="0" smtClean="0"/>
              <a:t>Assessment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2004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To create a curriculum for UGME (first 2 years) to focus on venous anatomy, physiology (CVP) and pathology -- in the context of physical exam and ultrasound correlation.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99629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PHYSICS AND ULTRASOUND BASICS</a:t>
            </a:r>
          </a:p>
          <a:p>
            <a:pPr lvl="1"/>
            <a:r>
              <a:rPr lang="en-US" dirty="0" smtClean="0"/>
              <a:t>Demonstrate ability to visualize/quantify vessels (size, flow rate) &amp; optimize the image using appropriate modalities (probe choice &amp; mode) &amp; technical settings (gain, depth et al)</a:t>
            </a:r>
          </a:p>
          <a:p>
            <a:r>
              <a:rPr lang="en-US" dirty="0" smtClean="0"/>
              <a:t>ANATOMY / PHYSIOLOGY</a:t>
            </a:r>
          </a:p>
          <a:p>
            <a:pPr lvl="1"/>
            <a:r>
              <a:rPr lang="en-US" dirty="0" smtClean="0"/>
              <a:t>Compare and contrast veins / arteries utilizing histologic, gross anatomical, physiological, and US characteristics while linking these features.</a:t>
            </a:r>
          </a:p>
          <a:p>
            <a:pPr lvl="1"/>
            <a:r>
              <a:rPr lang="en-US" dirty="0" smtClean="0"/>
              <a:t>Predict the effect of normal physiologic changes on venous flow and capacity </a:t>
            </a:r>
          </a:p>
          <a:p>
            <a:r>
              <a:rPr lang="en-US" dirty="0" smtClean="0"/>
              <a:t>CLINICAL SKILLS &amp; COMMUNICATION</a:t>
            </a:r>
          </a:p>
          <a:p>
            <a:pPr lvl="1"/>
            <a:r>
              <a:rPr lang="en-US" dirty="0" smtClean="0"/>
              <a:t>Explain the information needed to obtain informed consent from a patient for an ultrasound procedure (diagnostic)</a:t>
            </a:r>
          </a:p>
          <a:p>
            <a:pPr lvl="1"/>
            <a:r>
              <a:rPr lang="en-US" dirty="0" smtClean="0"/>
              <a:t>Acquire images of central veins and utilize various modalities to estimate CVP</a:t>
            </a:r>
          </a:p>
          <a:p>
            <a:pPr lvl="1"/>
            <a:r>
              <a:rPr lang="en-US" dirty="0"/>
              <a:t>Predict volume status by measuring CVP using ultrasound and correlate to the physical </a:t>
            </a:r>
            <a:r>
              <a:rPr lang="en-US" dirty="0" smtClean="0"/>
              <a:t>exam</a:t>
            </a:r>
          </a:p>
          <a:p>
            <a:r>
              <a:rPr lang="en-US" dirty="0" smtClean="0"/>
              <a:t>PATHOLOGY</a:t>
            </a:r>
          </a:p>
          <a:p>
            <a:pPr lvl="1"/>
            <a:r>
              <a:rPr lang="en-US" dirty="0" smtClean="0"/>
              <a:t>Explain the effects of decreased intravascular volume, obstructive shock, and right sided heart failure on the size/appearance/resp. variation of the IVC</a:t>
            </a:r>
          </a:p>
          <a:p>
            <a:pPr lvl="1"/>
            <a:r>
              <a:rPr lang="en-US" dirty="0" smtClean="0"/>
              <a:t>Describe the pathophysiology of a DVT and its local and systemic effects</a:t>
            </a:r>
          </a:p>
        </p:txBody>
      </p:sp>
    </p:spTree>
    <p:extLst>
      <p:ext uri="{BB962C8B-B14F-4D97-AF65-F5344CB8AC3E}">
        <p14:creationId xmlns:p14="http://schemas.microsoft.com/office/powerpoint/2010/main" val="195991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NUTS &amp; BOLTS (strategies)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270248" cy="4572000"/>
          </a:xfrm>
        </p:spPr>
        <p:txBody>
          <a:bodyPr/>
          <a:lstStyle/>
          <a:p>
            <a:r>
              <a:rPr lang="en-US" dirty="0" smtClean="0"/>
              <a:t>Utilize various pedagogy for each LO grouping</a:t>
            </a:r>
          </a:p>
          <a:p>
            <a:pPr lvl="1"/>
            <a:r>
              <a:rPr lang="en-US" dirty="0" smtClean="0"/>
              <a:t>Physics/US-Basics</a:t>
            </a:r>
          </a:p>
          <a:p>
            <a:pPr lvl="1"/>
            <a:r>
              <a:rPr lang="en-US" dirty="0" smtClean="0"/>
              <a:t>Anatomy/Physiology</a:t>
            </a:r>
          </a:p>
          <a:p>
            <a:pPr lvl="1"/>
            <a:r>
              <a:rPr lang="en-US" dirty="0" smtClean="0"/>
              <a:t>Clinical Skills/Communication</a:t>
            </a:r>
          </a:p>
          <a:p>
            <a:pPr lvl="1"/>
            <a:r>
              <a:rPr lang="en-US" dirty="0" smtClean="0"/>
              <a:t>Pathology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95800" y="1524000"/>
            <a:ext cx="4270248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Learning/Teaching</a:t>
            </a:r>
          </a:p>
          <a:p>
            <a:pPr lvl="1"/>
            <a:r>
              <a:rPr lang="en-US" dirty="0" smtClean="0"/>
              <a:t>Independent Learning</a:t>
            </a:r>
          </a:p>
          <a:p>
            <a:pPr lvl="1"/>
            <a:r>
              <a:rPr lang="en-US" dirty="0" smtClean="0"/>
              <a:t>Lecture / TBL / Flipped</a:t>
            </a:r>
          </a:p>
          <a:p>
            <a:pPr lvl="1"/>
            <a:r>
              <a:rPr lang="en-US" dirty="0" smtClean="0"/>
              <a:t>Small Group / Practicum / PBL</a:t>
            </a:r>
          </a:p>
          <a:p>
            <a:pPr lvl="1"/>
            <a:r>
              <a:rPr lang="en-US" dirty="0" smtClean="0"/>
              <a:t>Deliberate Practice</a:t>
            </a:r>
          </a:p>
          <a:p>
            <a:pPr lvl="1"/>
            <a:r>
              <a:rPr lang="en-US" dirty="0" smtClean="0"/>
              <a:t>Direct Observation / Assessment</a:t>
            </a:r>
          </a:p>
          <a:p>
            <a:pPr lvl="1"/>
            <a:endParaRPr lang="en-US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352800" y="2286000"/>
            <a:ext cx="144780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352800" y="2667000"/>
            <a:ext cx="1447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57600" y="3048000"/>
            <a:ext cx="1143000" cy="76200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52800" y="2667000"/>
            <a:ext cx="1447800" cy="1524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657600" y="3048000"/>
            <a:ext cx="9906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657600" y="3048000"/>
            <a:ext cx="990600" cy="114300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810000" y="3581400"/>
            <a:ext cx="990600" cy="2286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810000" y="3048000"/>
            <a:ext cx="838200" cy="5715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74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ASSESSMENT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General Principles:</a:t>
            </a:r>
          </a:p>
          <a:p>
            <a:pPr lvl="1"/>
            <a:r>
              <a:rPr lang="en-US" b="1" u="sng" dirty="0" smtClean="0"/>
              <a:t>Formative Assessment:</a:t>
            </a:r>
            <a:r>
              <a:rPr lang="en-US" u="sng" dirty="0" smtClean="0"/>
              <a:t> </a:t>
            </a:r>
            <a:r>
              <a:rPr lang="en-US" dirty="0" smtClean="0"/>
              <a:t>after each sub-section w/ some MC questions on Physics/US-Basics; more short essay and standardized </a:t>
            </a:r>
            <a:r>
              <a:rPr lang="en-US" dirty="0" err="1" smtClean="0"/>
              <a:t>pt</a:t>
            </a:r>
            <a:r>
              <a:rPr lang="en-US" dirty="0" smtClean="0"/>
              <a:t> encounters for anatomy/clinical/path </a:t>
            </a:r>
          </a:p>
          <a:p>
            <a:pPr lvl="2"/>
            <a:r>
              <a:rPr lang="en-US" b="1" dirty="0" smtClean="0"/>
              <a:t>Physics/US-Basics: </a:t>
            </a:r>
            <a:r>
              <a:rPr lang="en-US" dirty="0" smtClean="0"/>
              <a:t>1-on-1 demonstration of ability to find vessels, visualize in 2 views w/ flow; measure flow/diameter; various modalities</a:t>
            </a:r>
          </a:p>
          <a:p>
            <a:pPr lvl="2"/>
            <a:r>
              <a:rPr lang="en-US" b="1" dirty="0" smtClean="0"/>
              <a:t>Anatomy/Physiology: </a:t>
            </a:r>
            <a:r>
              <a:rPr lang="en-US" dirty="0" smtClean="0"/>
              <a:t>shown images or clinical context; answering short essay &amp; oral exams</a:t>
            </a:r>
          </a:p>
          <a:p>
            <a:pPr lvl="2"/>
            <a:r>
              <a:rPr lang="en-US" b="1" dirty="0" smtClean="0"/>
              <a:t>Clinical Skills/Communication</a:t>
            </a:r>
            <a:r>
              <a:rPr lang="en-US" dirty="0" smtClean="0"/>
              <a:t>: direct observation / portfolio (ability to visualize vessels)</a:t>
            </a:r>
          </a:p>
          <a:p>
            <a:pPr lvl="2"/>
            <a:r>
              <a:rPr lang="en-US" b="1" dirty="0" smtClean="0"/>
              <a:t>Pathology</a:t>
            </a:r>
            <a:r>
              <a:rPr lang="en-US" b="1" dirty="0"/>
              <a:t>: </a:t>
            </a:r>
            <a:r>
              <a:rPr lang="en-US" dirty="0"/>
              <a:t>shown images or clinical context; answering short essay </a:t>
            </a:r>
            <a:r>
              <a:rPr lang="en-US" dirty="0" smtClean="0"/>
              <a:t>&amp; </a:t>
            </a:r>
            <a:r>
              <a:rPr lang="en-US" dirty="0"/>
              <a:t>oral </a:t>
            </a:r>
            <a:r>
              <a:rPr lang="en-US" dirty="0" smtClean="0"/>
              <a:t>exams</a:t>
            </a:r>
          </a:p>
          <a:p>
            <a:pPr lvl="1"/>
            <a:r>
              <a:rPr lang="en-US" b="1" u="sng" dirty="0" smtClean="0"/>
              <a:t>Summative Assessment: </a:t>
            </a:r>
            <a:r>
              <a:rPr lang="en-US" dirty="0" smtClean="0"/>
              <a:t>includes portfolio; practice demonstration (simulation w/ clinical context and scanning w/ post encounter essay)</a:t>
            </a:r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677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44" y="1527175"/>
            <a:ext cx="8128000" cy="4572000"/>
          </a:xfrm>
        </p:spPr>
      </p:pic>
    </p:spTree>
    <p:extLst>
      <p:ext uri="{BB962C8B-B14F-4D97-AF65-F5344CB8AC3E}">
        <p14:creationId xmlns:p14="http://schemas.microsoft.com/office/powerpoint/2010/main" val="65380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96</TotalTime>
  <Words>385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Physical Diagnosis Group #2</vt:lpstr>
      <vt:lpstr>OUTLINE</vt:lpstr>
      <vt:lpstr>GOAL</vt:lpstr>
      <vt:lpstr>LEARNING OBJECTIVES</vt:lpstr>
      <vt:lpstr>NUTS &amp; BOLTS (strategies)</vt:lpstr>
      <vt:lpstr>ASSESSMENT</vt:lpstr>
      <vt:lpstr>?</vt:lpstr>
    </vt:vector>
  </TitlesOfParts>
  <Company>Hofstra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54</cp:revision>
  <dcterms:created xsi:type="dcterms:W3CDTF">2015-03-07T17:18:28Z</dcterms:created>
  <dcterms:modified xsi:type="dcterms:W3CDTF">2015-03-07T18:54:35Z</dcterms:modified>
</cp:coreProperties>
</file>