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63" r:id="rId6"/>
    <p:sldId id="262" r:id="rId7"/>
    <p:sldId id="261" r:id="rId8"/>
    <p:sldId id="259" r:id="rId9"/>
    <p:sldId id="260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3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2875F-31BD-468C-8819-C401F5116A3B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EA74-F533-40D4-B59B-5E4C55BE8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4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2875F-31BD-468C-8819-C401F5116A3B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EA74-F533-40D4-B59B-5E4C55BE8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751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2875F-31BD-468C-8819-C401F5116A3B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EA74-F533-40D4-B59B-5E4C55BE8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65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2875F-31BD-468C-8819-C401F5116A3B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EA74-F533-40D4-B59B-5E4C55BE8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187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2875F-31BD-468C-8819-C401F5116A3B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EA74-F533-40D4-B59B-5E4C55BE8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050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2875F-31BD-468C-8819-C401F5116A3B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EA74-F533-40D4-B59B-5E4C55BE8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834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2875F-31BD-468C-8819-C401F5116A3B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EA74-F533-40D4-B59B-5E4C55BE8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90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2875F-31BD-468C-8819-C401F5116A3B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EA74-F533-40D4-B59B-5E4C55BE8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781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2875F-31BD-468C-8819-C401F5116A3B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EA74-F533-40D4-B59B-5E4C55BE8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88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2875F-31BD-468C-8819-C401F5116A3B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EA74-F533-40D4-B59B-5E4C55BE8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420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2875F-31BD-468C-8819-C401F5116A3B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EA74-F533-40D4-B59B-5E4C55BE8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17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2875F-31BD-468C-8819-C401F5116A3B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BEA74-F533-40D4-B59B-5E4C55BE8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Shock/Trauma Group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724400"/>
            <a:ext cx="80772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Annual Conference on Ultrasound in Anatomy and Physiology Education</a:t>
            </a:r>
          </a:p>
          <a:p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Ultrasound Curriculum in Medical Education:</a:t>
            </a: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Session Design, Integration, and Hands-On Experience</a:t>
            </a: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Hofstra North Shore-LIJ School of Medicine</a:t>
            </a: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March 7</a:t>
            </a:r>
            <a:r>
              <a:rPr 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2015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078" y="53305"/>
            <a:ext cx="19383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0" y="52755"/>
            <a:ext cx="2098430" cy="582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974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US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2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8260"/>
            <a:ext cx="8686800" cy="83234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Group Members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638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Lisa Campeau, MD</a:t>
            </a:r>
          </a:p>
          <a:p>
            <a:pPr marL="0" indent="0" algn="ctr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James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Efiong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MD</a:t>
            </a:r>
          </a:p>
          <a:p>
            <a:pPr marL="0" indent="0" algn="ctr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Hector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Noblega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PhD</a:t>
            </a:r>
          </a:p>
          <a:p>
            <a:pPr marL="0" indent="0" algn="ctr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Ana Oliveira, MD, PhD</a:t>
            </a:r>
          </a:p>
          <a:p>
            <a:pPr marL="0" indent="0" algn="ctr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Joel Rand, PA-C</a:t>
            </a:r>
          </a:p>
        </p:txBody>
      </p:sp>
    </p:spTree>
    <p:extLst>
      <p:ext uri="{BB962C8B-B14F-4D97-AF65-F5344CB8AC3E}">
        <p14:creationId xmlns:p14="http://schemas.microsoft.com/office/powerpoint/2010/main" val="190364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8260"/>
            <a:ext cx="8686800" cy="83234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Goal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638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 a longitudinal ultrasound module based on the pathophysiology of shock for use in multiple educational courses, which could also be used as a template for other disease processes.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51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8260"/>
            <a:ext cx="8686800" cy="83234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Objectives (Knowledge)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6388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Identify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presentation of patients with shock.</a:t>
            </a:r>
          </a:p>
          <a:p>
            <a:pPr lvl="0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Discuss the classifications of shock, their criteria, and the physiologic changes that occur with each type.</a:t>
            </a:r>
          </a:p>
          <a:p>
            <a:pPr lvl="0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Compose a differential diagnosis for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various shock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presentations.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Discuss additional tests to support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diagnosis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shock.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Discuss other modalities that could be used to evaluate the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patient presenting with shock.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Describe accuracy/reliability &amp; risks/benefits of various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tests used in the evaluation of shock.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Identify indications/limitations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for ultrasound in the patient presenting with shock.</a:t>
            </a:r>
          </a:p>
          <a:p>
            <a:pPr lvl="0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Discuss relevant anatomy that you will find on the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studies.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68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8260"/>
            <a:ext cx="8686800" cy="83234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Objectives (Behavioral)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638800"/>
          </a:xfrm>
        </p:spPr>
        <p:txBody>
          <a:bodyPr>
            <a:normAutofit/>
          </a:bodyPr>
          <a:lstStyle/>
          <a:p>
            <a:pPr lvl="0"/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Discuss appropriate interpersonal communication skills when interacting with the patient during ultrasound examinations.</a:t>
            </a:r>
          </a:p>
          <a:p>
            <a:pPr lvl="0"/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Communicate appropriately with patients, family &amp; friends regarding ultrasound findings.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74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8260"/>
            <a:ext cx="8686800" cy="83234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Objectives (Skills***)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638800"/>
          </a:xfrm>
        </p:spPr>
        <p:txBody>
          <a:bodyPr>
            <a:normAutofit/>
          </a:bodyPr>
          <a:lstStyle/>
          <a:p>
            <a:pPr lvl="0"/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Demonstrate ability to perform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E-FAST. (10 exams)</a:t>
            </a:r>
          </a:p>
          <a:p>
            <a:pPr lvl="0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Demonstrate ability to utilize ultrasound for vascular access. (10 exams)</a:t>
            </a:r>
          </a:p>
          <a:p>
            <a:pPr lvl="0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Demonstrate ability to assess bilateral chamber function with ultrasound. (25 exams)</a:t>
            </a:r>
          </a:p>
          <a:p>
            <a:pPr lvl="0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Demonstrate ability to assess pulmonary edema, pleural effusion, PTX. (10 exams)</a:t>
            </a:r>
          </a:p>
          <a:p>
            <a:pPr lvl="0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Demonstrate ability to assess volume status evaluating the IVC using ultrasound. (10 exams)</a:t>
            </a:r>
          </a:p>
          <a:p>
            <a:pPr lvl="0"/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Demonstrate ability to assess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lower extremity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DVT. (10 exams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lvl="0" indent="0" algn="ctr"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***Exams can be conducted on simulators, SPs, or colleagues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57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8260"/>
            <a:ext cx="8686800" cy="83234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Objectives (Knowledge)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638800"/>
          </a:xfrm>
        </p:spPr>
        <p:txBody>
          <a:bodyPr>
            <a:normAutofit/>
          </a:bodyPr>
          <a:lstStyle/>
          <a:p>
            <a:pPr lvl="0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Identify relevant structures &amp; interpret findings on ultrasound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images.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Correlate ultrasound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findings with vitals &amp; physical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exam.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Compare and contrast ultrasound results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with other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diagnostic modalities.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Discuss the management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the various types of shock and the rationale for clinical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decision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making based on ultrasound findings.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90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8260"/>
            <a:ext cx="8686800" cy="83234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Resource Requirements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638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Faculty expertise and faculty development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Student-Faculty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ratio = 3-4:1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Educational Media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Equipment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Needs – machines, probes, gel, towels, tables, cleaning supplies, machine services, simulators, A/V equipment, image archiving, standardized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patients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46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8260"/>
            <a:ext cx="8686800" cy="83234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6388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Use of formative pre-testing to assess student preparedness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Summative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assessment should follow for each skill after completion of the requisite number of exams has been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performed (e.g., simulator, SP, colleagues)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of simulators with abnormal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findings in the summative evaluation of interpretation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and clinical decision making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</a:p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should assemble a portfolio that has been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summatively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assessed by faculty to enhance their residency applications</a:t>
            </a:r>
          </a:p>
          <a:p>
            <a:pPr marL="0" indent="0">
              <a:buNone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30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494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Shock/Trauma Group</vt:lpstr>
      <vt:lpstr>Group Members</vt:lpstr>
      <vt:lpstr>Goal</vt:lpstr>
      <vt:lpstr>Learning Objectives (Knowledge)</vt:lpstr>
      <vt:lpstr>Learning Objectives (Behavioral)</vt:lpstr>
      <vt:lpstr>Learning Objectives (Skills***)</vt:lpstr>
      <vt:lpstr>Learning Objectives (Knowledge)</vt:lpstr>
      <vt:lpstr>Resource Requirements</vt:lpstr>
      <vt:lpstr>Assessment</vt:lpstr>
      <vt:lpstr>Questions?</vt:lpstr>
    </vt:vector>
  </TitlesOfParts>
  <Company>Hofstra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Shock/Trauma Group</dc:title>
  <dc:creator>user</dc:creator>
  <cp:lastModifiedBy>user</cp:lastModifiedBy>
  <cp:revision>9</cp:revision>
  <dcterms:created xsi:type="dcterms:W3CDTF">2015-03-07T15:25:08Z</dcterms:created>
  <dcterms:modified xsi:type="dcterms:W3CDTF">2015-03-07T18:54:49Z</dcterms:modified>
</cp:coreProperties>
</file>